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57" r:id="rId3"/>
    <p:sldId id="265" r:id="rId4"/>
    <p:sldId id="266" r:id="rId5"/>
    <p:sldId id="267" r:id="rId6"/>
    <p:sldId id="271" r:id="rId7"/>
    <p:sldId id="269" r:id="rId8"/>
    <p:sldId id="268" r:id="rId9"/>
    <p:sldId id="272" r:id="rId10"/>
    <p:sldId id="273" r:id="rId11"/>
    <p:sldId id="278" r:id="rId12"/>
    <p:sldId id="275" r:id="rId13"/>
    <p:sldId id="480" r:id="rId14"/>
    <p:sldId id="481" r:id="rId15"/>
    <p:sldId id="274" r:id="rId16"/>
    <p:sldId id="277" r:id="rId17"/>
    <p:sldId id="262" r:id="rId18"/>
    <p:sldId id="461" r:id="rId19"/>
    <p:sldId id="263" r:id="rId20"/>
    <p:sldId id="460" r:id="rId21"/>
    <p:sldId id="479" r:id="rId22"/>
    <p:sldId id="261" r:id="rId23"/>
    <p:sldId id="463" r:id="rId24"/>
    <p:sldId id="259" r:id="rId25"/>
    <p:sldId id="260" r:id="rId26"/>
    <p:sldId id="46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3265"/>
  </p:normalViewPr>
  <p:slideViewPr>
    <p:cSldViewPr snapToGrid="0">
      <p:cViewPr varScale="1">
        <p:scale>
          <a:sx n="105" d="100"/>
          <a:sy n="105" d="100"/>
        </p:scale>
        <p:origin x="138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jpeg>
</file>

<file path=ppt/media/image11.png>
</file>

<file path=ppt/media/image12.jpeg>
</file>

<file path=ppt/media/image13.png>
</file>

<file path=ppt/media/image14.jpeg>
</file>

<file path=ppt/media/image15.png>
</file>

<file path=ppt/media/image16.gif>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tiff>
</file>

<file path=ppt/media/image25.jpeg>
</file>

<file path=ppt/media/image26.jpeg>
</file>

<file path=ppt/media/image27.png>
</file>

<file path=ppt/media/image28.jpeg>
</file>

<file path=ppt/media/image3.png>
</file>

<file path=ppt/media/image4.png>
</file>

<file path=ppt/media/image5.png>
</file>

<file path=ppt/media/image6.png>
</file>

<file path=ppt/media/image7.png>
</file>

<file path=ppt/media/image8.jpeg>
</file>

<file path=ppt/media/image9.jpe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F7F3C0-2F7C-F447-AEBE-C3611EAA73A2}" type="datetimeFigureOut">
              <a:rPr lang="en-US" smtClean="0"/>
              <a:t>9/1/25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D4E37B-05C9-E242-ADA9-7A76B4F0E557}" type="slidenum">
              <a:rPr lang="en-US" smtClean="0"/>
              <a:t>‹#›</a:t>
            </a:fld>
            <a:endParaRPr lang="en-US"/>
          </a:p>
        </p:txBody>
      </p:sp>
    </p:spTree>
    <p:extLst>
      <p:ext uri="{BB962C8B-B14F-4D97-AF65-F5344CB8AC3E}">
        <p14:creationId xmlns:p14="http://schemas.microsoft.com/office/powerpoint/2010/main" val="328934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erj.ersjournals.com/lookup/google-scholar?link_type=googlescholar&amp;gs_type=article&amp;author%5b0%5d=M+Ba%C5%9Fo%C4%9Flu&amp;author%5b1%5d=M+Livanou&amp;author%5b2%5d=C+Crnobari%C4%87&amp;title=Torture+vs+other+cruel,+inhuman,+and+degrading+treatment:+Is+the+distinction+real+or+apparent?&amp;publication_year=2007&amp;journal=Arch+Gen+Psychiatry&amp;volume=64&amp;pages=277-285" TargetMode="External"/><Relationship Id="rId3" Type="http://schemas.openxmlformats.org/officeDocument/2006/relationships/hyperlink" Target="https://metinbasoglu.wordpress.com/2012/12/25/waterboarding-is-severe-torture-research-findings/" TargetMode="External"/><Relationship Id="rId7" Type="http://schemas.openxmlformats.org/officeDocument/2006/relationships/hyperlink" Target="https://erj.ersjournals.com/lookup/external-ref?access_num=17339516&amp;link_type=MED&amp;atom=%2Ferj%2F49%2F5%2F1602099.atom"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erj.ersjournals.com/lookup/external-ref?access_num=10.1001/archpsyc.64.3.277&amp;link_type=DOI" TargetMode="External"/><Relationship Id="rId5" Type="http://schemas.openxmlformats.org/officeDocument/2006/relationships/hyperlink" Target="https://erj.ersjournals.com/content/49/5/1602099#xref-ref-16-1" TargetMode="External"/><Relationship Id="rId4" Type="http://schemas.openxmlformats.org/officeDocument/2006/relationships/hyperlink" Target="https://erj.ersjournals.com/lookup/google-scholar?link_type=googlescholar&amp;gs_type=article&amp;q_txt=.+Waterboarding+is+severe+torture%3A+Research+findings.+Mass+Trauma%2C+Mental+Health+%26+Human+Rights.+https%3A%2F%2Fmetinbasoglu.wordpress.com%2F2012%2F12%2F25%2Fwaterboarding-is-severe-torture-research-findings%2F+Date+last+updated%3A+December+25%2C+2012.+Date+last+accessed%3A+August+27%2C+2016." TargetMode="External"/><Relationship Id="rId9" Type="http://schemas.openxmlformats.org/officeDocument/2006/relationships/hyperlink" Target="https://erj.ersjournals.com/content/49/5/1602099#xref-ref-17-1"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onlinelibrary.wiley.com/doi/full/10.1111/j.1440-1843.2006.00862.x"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3</a:t>
            </a:fld>
            <a:endParaRPr lang="en-US"/>
          </a:p>
        </p:txBody>
      </p:sp>
    </p:spTree>
    <p:extLst>
      <p:ext uri="{BB962C8B-B14F-4D97-AF65-F5344CB8AC3E}">
        <p14:creationId xmlns:p14="http://schemas.microsoft.com/office/powerpoint/2010/main" val="35238175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www.atsjournals.org</a:t>
            </a:r>
            <a:r>
              <a:rPr lang="en-US" dirty="0"/>
              <a:t>/</a:t>
            </a:r>
            <a:r>
              <a:rPr lang="en-US" dirty="0" err="1"/>
              <a:t>doi</a:t>
            </a:r>
            <a:r>
              <a:rPr lang="en-US" dirty="0"/>
              <a:t>/abs/10.1164/rccm.202108-1857OC</a:t>
            </a:r>
          </a:p>
          <a:p>
            <a:endParaRPr lang="en-US" dirty="0"/>
          </a:p>
          <a:p>
            <a:endParaRPr lang="en-US" dirty="0"/>
          </a:p>
          <a:p>
            <a:r>
              <a:rPr lang="en-US" dirty="0"/>
              <a:t>Evolutionarily, this makes sense.  - incredibly aversive stimulus. In fact – </a:t>
            </a:r>
          </a:p>
          <a:p>
            <a:pPr fontAlgn="base"/>
            <a:r>
              <a:rPr lang="en-US" sz="1200" b="0" i="0" kern="1200" dirty="0" err="1">
                <a:solidFill>
                  <a:schemeClr val="tx1"/>
                </a:solidFill>
                <a:effectLst/>
                <a:latin typeface="+mn-lt"/>
                <a:ea typeface="+mn-ea"/>
                <a:cs typeface="+mn-cs"/>
              </a:rPr>
              <a:t>Başoğlu</a:t>
            </a:r>
            <a:r>
              <a:rPr lang="en-US" sz="1200" b="0" i="0" kern="1200" dirty="0">
                <a:solidFill>
                  <a:schemeClr val="tx1"/>
                </a:solidFill>
                <a:effectLst/>
                <a:latin typeface="+mn-lt"/>
                <a:ea typeface="+mn-ea"/>
                <a:cs typeface="+mn-cs"/>
              </a:rPr>
              <a:t> M</a:t>
            </a:r>
          </a:p>
          <a:p>
            <a:pPr fontAlgn="base"/>
            <a:r>
              <a:rPr lang="en-US" sz="1200" b="0" i="0" kern="1200" dirty="0">
                <a:solidFill>
                  <a:schemeClr val="tx1"/>
                </a:solidFill>
                <a:effectLst/>
                <a:latin typeface="+mn-lt"/>
                <a:ea typeface="+mn-ea"/>
                <a:cs typeface="+mn-cs"/>
              </a:rPr>
              <a:t>. Waterboarding is severe torture: Research findings. Mass Trauma, Mental Health &amp; Human Rights. </a:t>
            </a:r>
            <a:r>
              <a:rPr lang="en-US" sz="1200" b="0" i="0" u="none" strike="noStrike" kern="1200" dirty="0">
                <a:solidFill>
                  <a:schemeClr val="tx1"/>
                </a:solidFill>
                <a:effectLst/>
                <a:latin typeface="+mn-lt"/>
                <a:ea typeface="+mn-ea"/>
                <a:cs typeface="+mn-cs"/>
                <a:hlinkClick r:id="rId3"/>
              </a:rPr>
              <a:t>https://metinbasoglu.wordpress.com/2012/12/25/waterboarding-is-severe-torture-research-findings/</a:t>
            </a:r>
            <a:r>
              <a:rPr lang="en-US" sz="1200" b="0" i="0" kern="1200" dirty="0">
                <a:solidFill>
                  <a:schemeClr val="tx1"/>
                </a:solidFill>
                <a:effectLst/>
                <a:latin typeface="+mn-lt"/>
                <a:ea typeface="+mn-ea"/>
                <a:cs typeface="+mn-cs"/>
              </a:rPr>
              <a:t> Date last updated: December 25, 2012. Date last accessed: August 27, 2016.</a:t>
            </a:r>
          </a:p>
          <a:p>
            <a:pPr fontAlgn="base"/>
            <a:r>
              <a:rPr lang="en-US" sz="1200" b="1" i="0" u="none" strike="noStrike" kern="1200" dirty="0">
                <a:solidFill>
                  <a:schemeClr val="tx1"/>
                </a:solidFill>
                <a:effectLst/>
                <a:latin typeface="+mn-lt"/>
                <a:ea typeface="+mn-ea"/>
                <a:cs typeface="+mn-cs"/>
                <a:hlinkClick r:id="rId4"/>
              </a:rPr>
              <a:t>Google Scholar</a:t>
            </a:r>
            <a:endParaRPr lang="en-US" sz="1200" b="0" i="0" kern="1200" dirty="0">
              <a:solidFill>
                <a:schemeClr val="tx1"/>
              </a:solidFill>
              <a:effectLst/>
              <a:latin typeface="+mn-lt"/>
              <a:ea typeface="+mn-ea"/>
              <a:cs typeface="+mn-cs"/>
            </a:endParaRPr>
          </a:p>
          <a:p>
            <a:pPr fontAlgn="base"/>
            <a:r>
              <a:rPr lang="en-US" sz="1200" b="1" i="0" u="none" strike="noStrike" kern="1200" dirty="0">
                <a:solidFill>
                  <a:schemeClr val="tx1"/>
                </a:solidFill>
                <a:effectLst/>
                <a:latin typeface="+mn-lt"/>
                <a:ea typeface="+mn-ea"/>
                <a:cs typeface="+mn-cs"/>
                <a:hlinkClick r:id="rId5" tooltip="View reference 16 in text"/>
              </a:rPr>
              <a:t>↵</a:t>
            </a:r>
            <a:r>
              <a:rPr lang="en-US" sz="1200" b="0" i="0" kern="1200" dirty="0" err="1">
                <a:solidFill>
                  <a:schemeClr val="tx1"/>
                </a:solidFill>
                <a:effectLst/>
                <a:latin typeface="+mn-lt"/>
                <a:ea typeface="+mn-ea"/>
                <a:cs typeface="+mn-cs"/>
              </a:rPr>
              <a:t>Başoğlu</a:t>
            </a:r>
            <a:r>
              <a:rPr lang="en-US" sz="1200" b="0" i="0" kern="1200" dirty="0">
                <a:solidFill>
                  <a:schemeClr val="tx1"/>
                </a:solidFill>
                <a:effectLst/>
                <a:latin typeface="+mn-lt"/>
                <a:ea typeface="+mn-ea"/>
                <a:cs typeface="+mn-cs"/>
              </a:rPr>
              <a:t> M, </a:t>
            </a:r>
          </a:p>
          <a:p>
            <a:pPr fontAlgn="base"/>
            <a:r>
              <a:rPr lang="en-US" sz="1200" b="0" i="0" kern="1200" dirty="0" err="1">
                <a:solidFill>
                  <a:schemeClr val="tx1"/>
                </a:solidFill>
                <a:effectLst/>
                <a:latin typeface="+mn-lt"/>
                <a:ea typeface="+mn-ea"/>
                <a:cs typeface="+mn-cs"/>
              </a:rPr>
              <a:t>Livanou</a:t>
            </a:r>
            <a:r>
              <a:rPr lang="en-US" sz="1200" b="0" i="0" kern="1200" dirty="0">
                <a:solidFill>
                  <a:schemeClr val="tx1"/>
                </a:solidFill>
                <a:effectLst/>
                <a:latin typeface="+mn-lt"/>
                <a:ea typeface="+mn-ea"/>
                <a:cs typeface="+mn-cs"/>
              </a:rPr>
              <a:t> M, </a:t>
            </a:r>
          </a:p>
          <a:p>
            <a:pPr fontAlgn="base"/>
            <a:r>
              <a:rPr lang="en-US" sz="1200" b="0" i="0" kern="1200" dirty="0" err="1">
                <a:solidFill>
                  <a:schemeClr val="tx1"/>
                </a:solidFill>
                <a:effectLst/>
                <a:latin typeface="+mn-lt"/>
                <a:ea typeface="+mn-ea"/>
                <a:cs typeface="+mn-cs"/>
              </a:rPr>
              <a:t>Crnobarić</a:t>
            </a:r>
            <a:r>
              <a:rPr lang="en-US" sz="1200" b="0" i="0" kern="1200" dirty="0">
                <a:solidFill>
                  <a:schemeClr val="tx1"/>
                </a:solidFill>
                <a:effectLst/>
                <a:latin typeface="+mn-lt"/>
                <a:ea typeface="+mn-ea"/>
                <a:cs typeface="+mn-cs"/>
              </a:rPr>
              <a:t> C</a:t>
            </a:r>
          </a:p>
          <a:p>
            <a:pPr fontAlgn="base"/>
            <a:r>
              <a:rPr lang="en-US" sz="1200" b="0" i="0" kern="1200" dirty="0">
                <a:solidFill>
                  <a:schemeClr val="tx1"/>
                </a:solidFill>
                <a:effectLst/>
                <a:latin typeface="+mn-lt"/>
                <a:ea typeface="+mn-ea"/>
                <a:cs typeface="+mn-cs"/>
              </a:rPr>
              <a:t>. Torture </a:t>
            </a:r>
            <a:r>
              <a:rPr lang="en-US" sz="1200" b="0" i="1" kern="1200" dirty="0">
                <a:solidFill>
                  <a:schemeClr val="tx1"/>
                </a:solidFill>
                <a:effectLst/>
                <a:latin typeface="+mn-lt"/>
                <a:ea typeface="+mn-ea"/>
                <a:cs typeface="+mn-cs"/>
              </a:rPr>
              <a:t>vs</a:t>
            </a:r>
            <a:r>
              <a:rPr lang="en-US" sz="1200" b="0" i="0" kern="1200" dirty="0">
                <a:solidFill>
                  <a:schemeClr val="tx1"/>
                </a:solidFill>
                <a:effectLst/>
                <a:latin typeface="+mn-lt"/>
                <a:ea typeface="+mn-ea"/>
                <a:cs typeface="+mn-cs"/>
              </a:rPr>
              <a:t> other cruel, inhuman, and degrading treatment: Is the distinction real or apparent? Arch Gen Psychiatry 2007; </a:t>
            </a:r>
            <a:r>
              <a:rPr lang="en-US" sz="1200" b="1" i="0" kern="1200" dirty="0">
                <a:solidFill>
                  <a:schemeClr val="tx1"/>
                </a:solidFill>
                <a:effectLst/>
                <a:latin typeface="+mn-lt"/>
                <a:ea typeface="+mn-ea"/>
                <a:cs typeface="+mn-cs"/>
              </a:rPr>
              <a:t>64</a:t>
            </a:r>
            <a:r>
              <a:rPr lang="en-US" sz="1200" b="0" i="0" kern="1200" dirty="0">
                <a:solidFill>
                  <a:schemeClr val="tx1"/>
                </a:solidFill>
                <a:effectLst/>
                <a:latin typeface="+mn-lt"/>
                <a:ea typeface="+mn-ea"/>
                <a:cs typeface="+mn-cs"/>
              </a:rPr>
              <a:t>: 277–285.</a:t>
            </a:r>
          </a:p>
          <a:p>
            <a:pPr fontAlgn="base"/>
            <a:r>
              <a:rPr lang="en-US" sz="1200" b="1" i="0" u="none" strike="noStrike" kern="1200" dirty="0" err="1">
                <a:solidFill>
                  <a:schemeClr val="tx1"/>
                </a:solidFill>
                <a:effectLst/>
                <a:latin typeface="+mn-lt"/>
                <a:ea typeface="+mn-ea"/>
                <a:cs typeface="+mn-cs"/>
                <a:hlinkClick r:id="rId6"/>
              </a:rPr>
              <a:t>CrossRef</a:t>
            </a:r>
            <a:r>
              <a:rPr lang="en-US" sz="1200" b="1" i="0" u="none" strike="noStrike" kern="1200" dirty="0" err="1">
                <a:solidFill>
                  <a:schemeClr val="tx1"/>
                </a:solidFill>
                <a:effectLst/>
                <a:latin typeface="+mn-lt"/>
                <a:ea typeface="+mn-ea"/>
                <a:cs typeface="+mn-cs"/>
                <a:hlinkClick r:id="rId7"/>
              </a:rPr>
              <a:t>PubMed</a:t>
            </a:r>
            <a:r>
              <a:rPr lang="en-US" sz="1200" b="1" i="0" u="none" strike="noStrike" kern="1200" dirty="0" err="1">
                <a:solidFill>
                  <a:schemeClr val="tx1"/>
                </a:solidFill>
                <a:effectLst/>
                <a:latin typeface="+mn-lt"/>
                <a:ea typeface="+mn-ea"/>
                <a:cs typeface="+mn-cs"/>
                <a:hlinkClick r:id="rId8"/>
              </a:rPr>
              <a:t>Google</a:t>
            </a:r>
            <a:r>
              <a:rPr lang="en-US" sz="1200" b="1" i="0" u="none" strike="noStrike" kern="1200" dirty="0">
                <a:solidFill>
                  <a:schemeClr val="tx1"/>
                </a:solidFill>
                <a:effectLst/>
                <a:latin typeface="+mn-lt"/>
                <a:ea typeface="+mn-ea"/>
                <a:cs typeface="+mn-cs"/>
                <a:hlinkClick r:id="rId8"/>
              </a:rPr>
              <a:t> Scholar</a:t>
            </a:r>
            <a:endParaRPr lang="en-US" sz="1200" b="0" i="0" kern="1200" dirty="0">
              <a:solidFill>
                <a:schemeClr val="tx1"/>
              </a:solidFill>
              <a:effectLst/>
              <a:latin typeface="+mn-lt"/>
              <a:ea typeface="+mn-ea"/>
              <a:cs typeface="+mn-cs"/>
            </a:endParaRPr>
          </a:p>
          <a:p>
            <a:pPr fontAlgn="base"/>
            <a:r>
              <a:rPr lang="en-US" sz="1200" b="1" i="0" u="none" strike="noStrike" kern="1200" dirty="0">
                <a:solidFill>
                  <a:schemeClr val="tx1"/>
                </a:solidFill>
                <a:effectLst/>
                <a:latin typeface="+mn-lt"/>
                <a:ea typeface="+mn-ea"/>
                <a:cs typeface="+mn-cs"/>
                <a:hlinkClick r:id="rId9" tooltip="View reference 17 in text"/>
              </a:rPr>
              <a:t>↵</a:t>
            </a:r>
            <a:r>
              <a:rPr lang="en-US" sz="1200" b="0" i="0" kern="1200" dirty="0" err="1">
                <a:solidFill>
                  <a:schemeClr val="tx1"/>
                </a:solidFill>
                <a:effectLst/>
                <a:latin typeface="+mn-lt"/>
                <a:ea typeface="+mn-ea"/>
                <a:cs typeface="+mn-cs"/>
              </a:rPr>
              <a:t>Başoğlu</a:t>
            </a:r>
            <a:r>
              <a:rPr lang="en-US" sz="1200" b="0" i="0" kern="1200" dirty="0">
                <a:solidFill>
                  <a:schemeClr val="tx1"/>
                </a:solidFill>
                <a:effectLst/>
                <a:latin typeface="+mn-lt"/>
                <a:ea typeface="+mn-ea"/>
                <a:cs typeface="+mn-cs"/>
              </a:rPr>
              <a:t> M, </a:t>
            </a:r>
          </a:p>
          <a:p>
            <a:pPr fontAlgn="base"/>
            <a:r>
              <a:rPr lang="en-US" sz="1200" b="0" i="0" kern="1200" dirty="0">
                <a:solidFill>
                  <a:schemeClr val="tx1"/>
                </a:solidFill>
                <a:effectLst/>
                <a:latin typeface="+mn-lt"/>
                <a:ea typeface="+mn-ea"/>
                <a:cs typeface="+mn-cs"/>
              </a:rPr>
              <a:t>Mineka S</a:t>
            </a:r>
          </a:p>
          <a:p>
            <a:pPr fontAlgn="base"/>
            <a:r>
              <a:rPr lang="en-US" sz="1200" b="0" i="0" kern="1200" dirty="0">
                <a:solidFill>
                  <a:schemeClr val="tx1"/>
                </a:solidFill>
                <a:effectLst/>
                <a:latin typeface="+mn-lt"/>
                <a:ea typeface="+mn-ea"/>
                <a:cs typeface="+mn-cs"/>
              </a:rPr>
              <a:t>. The role of uncontrollable and unpredictable stress in post-traumatic stress responses in torture survivors. </a:t>
            </a:r>
            <a:r>
              <a:rPr lang="en-US" sz="1200" b="0" i="1" kern="1200" dirty="0">
                <a:solidFill>
                  <a:schemeClr val="tx1"/>
                </a:solidFill>
                <a:effectLst/>
                <a:latin typeface="+mn-lt"/>
                <a:ea typeface="+mn-ea"/>
                <a:cs typeface="+mn-cs"/>
              </a:rPr>
              <a:t>In: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Başoğlu</a:t>
            </a:r>
            <a:r>
              <a:rPr lang="en-US" sz="1200" b="0" i="0" kern="1200" dirty="0">
                <a:solidFill>
                  <a:schemeClr val="tx1"/>
                </a:solidFill>
                <a:effectLst/>
                <a:latin typeface="+mn-lt"/>
                <a:ea typeface="+mn-ea"/>
                <a:cs typeface="+mn-cs"/>
              </a:rPr>
              <a:t> M, ed. </a:t>
            </a:r>
            <a:r>
              <a:rPr lang="en-US" sz="1200" b="0" i="1" kern="1200" dirty="0">
                <a:solidFill>
                  <a:schemeClr val="tx1"/>
                </a:solidFill>
                <a:effectLst/>
                <a:latin typeface="+mn-lt"/>
                <a:ea typeface="+mn-ea"/>
                <a:cs typeface="+mn-cs"/>
              </a:rPr>
              <a:t>Torture and its Consequences: Current Treatment Approaches.</a:t>
            </a:r>
            <a:r>
              <a:rPr lang="en-US" sz="1200" b="0" i="0" kern="1200" dirty="0">
                <a:solidFill>
                  <a:schemeClr val="tx1"/>
                </a:solidFill>
                <a:effectLst/>
                <a:latin typeface="+mn-lt"/>
                <a:ea typeface="+mn-ea"/>
                <a:cs typeface="+mn-cs"/>
              </a:rPr>
              <a:t> Cambridge, Cambridge University Press, 1992; pp. 182–225.</a:t>
            </a:r>
          </a:p>
          <a:p>
            <a:endParaRPr lang="en-US" dirty="0"/>
          </a:p>
          <a:p>
            <a:endParaRPr lang="en-US" dirty="0"/>
          </a:p>
        </p:txBody>
      </p:sp>
      <p:sp>
        <p:nvSpPr>
          <p:cNvPr id="4" name="Slide Number Placeholder 3"/>
          <p:cNvSpPr>
            <a:spLocks noGrp="1"/>
          </p:cNvSpPr>
          <p:nvPr>
            <p:ph type="sldNum" sz="quarter" idx="5"/>
          </p:nvPr>
        </p:nvSpPr>
        <p:spPr/>
        <p:txBody>
          <a:bodyPr/>
          <a:lstStyle/>
          <a:p>
            <a:fld id="{8ABF0BA1-B117-414A-ADB2-89A866120D29}" type="slidenum">
              <a:rPr lang="en-US" smtClean="0"/>
              <a:t>21</a:t>
            </a:fld>
            <a:endParaRPr lang="en-US"/>
          </a:p>
        </p:txBody>
      </p:sp>
    </p:spTree>
    <p:extLst>
      <p:ext uri="{BB962C8B-B14F-4D97-AF65-F5344CB8AC3E}">
        <p14:creationId xmlns:p14="http://schemas.microsoft.com/office/powerpoint/2010/main" val="7493862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00000"/>
                </a:solidFill>
                <a:effectLst/>
                <a:latin typeface="Helvetica Neue" panose="02000503000000020004" pitchFamily="2" charset="0"/>
              </a:rPr>
              <a:t>- </a:t>
            </a:r>
            <a:r>
              <a:rPr lang="en-US" dirty="0">
                <a:solidFill>
                  <a:srgbClr val="000000"/>
                </a:solidFill>
                <a:effectLst/>
                <a:latin typeface="Helvetica Neue" panose="02000503000000020004" pitchFamily="2" charset="0"/>
                <a:hlinkClick r:id="rId3"/>
              </a:rPr>
              <a:t>https://onlinelibrary.wiley.com/doi/full/10.1111/j.1440-1843.2006.00862.x</a:t>
            </a:r>
            <a:r>
              <a:rPr lang="en-US" dirty="0">
                <a:solidFill>
                  <a:srgbClr val="000000"/>
                </a:solidFill>
                <a:effectLst/>
                <a:latin typeface="Helvetica Neue" panose="02000503000000020004" pitchFamily="2" charset="0"/>
              </a:rPr>
              <a:t> </a:t>
            </a:r>
            <a:endParaRPr lang="en-US" dirty="0">
              <a:solidFill>
                <a:srgbClr val="DCA10D"/>
              </a:solidFill>
              <a:effectLst/>
              <a:latin typeface="Helvetica Neue" panose="02000503000000020004" pitchFamily="2" charset="0"/>
            </a:endParaRPr>
          </a:p>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22</a:t>
            </a:fld>
            <a:endParaRPr lang="en-US"/>
          </a:p>
        </p:txBody>
      </p:sp>
    </p:spTree>
    <p:extLst>
      <p:ext uri="{BB962C8B-B14F-4D97-AF65-F5344CB8AC3E}">
        <p14:creationId xmlns:p14="http://schemas.microsoft.com/office/powerpoint/2010/main" val="2880210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23</a:t>
            </a:fld>
            <a:endParaRPr lang="en-US"/>
          </a:p>
        </p:txBody>
      </p:sp>
    </p:spTree>
    <p:extLst>
      <p:ext uri="{BB962C8B-B14F-4D97-AF65-F5344CB8AC3E}">
        <p14:creationId xmlns:p14="http://schemas.microsoft.com/office/powerpoint/2010/main" val="40299957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latin typeface="Helvetica Neue" panose="02000503000000020004" pitchFamily="2" charset="0"/>
              </a:rPr>
              <a:t>Cardiovascular collapse? Ppl &gt;= PA &gt; </a:t>
            </a:r>
            <a:r>
              <a:rPr lang="en-US" dirty="0" err="1">
                <a:effectLst/>
                <a:latin typeface="Helvetica Neue" panose="02000503000000020004" pitchFamily="2" charset="0"/>
              </a:rPr>
              <a:t>PaOutlet</a:t>
            </a:r>
            <a:r>
              <a:rPr lang="en-US" dirty="0">
                <a:effectLst/>
                <a:latin typeface="Helvetica Neue" panose="02000503000000020004" pitchFamily="2" charset="0"/>
              </a:rPr>
              <a:t>  -&gt; flow = 0.</a:t>
            </a:r>
          </a:p>
          <a:p>
            <a:r>
              <a:rPr lang="en-US" dirty="0">
                <a:effectLst/>
                <a:latin typeface="Helvetica Neue" panose="02000503000000020004" pitchFamily="2" charset="0"/>
              </a:rPr>
              <a:t>Starling: PA &gt; Ppl &gt; </a:t>
            </a:r>
            <a:r>
              <a:rPr lang="en-US" dirty="0" err="1">
                <a:effectLst/>
                <a:latin typeface="Helvetica Neue" panose="02000503000000020004" pitchFamily="2" charset="0"/>
              </a:rPr>
              <a:t>PaOutlet</a:t>
            </a:r>
            <a:endParaRPr lang="en-US" dirty="0">
              <a:effectLst/>
              <a:latin typeface="Helvetica Neue" panose="02000503000000020004" pitchFamily="2" charset="0"/>
            </a:endParaRPr>
          </a:p>
          <a:p>
            <a:r>
              <a:rPr lang="en-US" dirty="0">
                <a:effectLst/>
                <a:latin typeface="Helvetica Neue" panose="02000503000000020004" pitchFamily="2" charset="0"/>
              </a:rPr>
              <a:t>Ohmic PA &gt; </a:t>
            </a:r>
            <a:r>
              <a:rPr lang="en-US" dirty="0" err="1">
                <a:effectLst/>
                <a:latin typeface="Helvetica Neue" panose="02000503000000020004" pitchFamily="2" charset="0"/>
              </a:rPr>
              <a:t>PaOutlet</a:t>
            </a:r>
            <a:r>
              <a:rPr lang="en-US" dirty="0">
                <a:effectLst/>
                <a:latin typeface="Helvetica Neue" panose="02000503000000020004" pitchFamily="2" charset="0"/>
              </a:rPr>
              <a:t> &gt; </a:t>
            </a:r>
            <a:r>
              <a:rPr lang="en-US" dirty="0" err="1">
                <a:effectLst/>
                <a:latin typeface="Helvetica Neue" panose="02000503000000020004" pitchFamily="2" charset="0"/>
              </a:rPr>
              <a:t>PaO</a:t>
            </a:r>
            <a:endParaRPr lang="en-US" dirty="0">
              <a:effectLst/>
              <a:latin typeface="Helvetica Neue" panose="02000503000000020004" pitchFamily="2" charset="0"/>
            </a:endParaRPr>
          </a:p>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25</a:t>
            </a:fld>
            <a:endParaRPr lang="en-US"/>
          </a:p>
        </p:txBody>
      </p:sp>
    </p:spTree>
    <p:extLst>
      <p:ext uri="{BB962C8B-B14F-4D97-AF65-F5344CB8AC3E}">
        <p14:creationId xmlns:p14="http://schemas.microsoft.com/office/powerpoint/2010/main" val="754311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4</a:t>
            </a:fld>
            <a:endParaRPr lang="en-US"/>
          </a:p>
        </p:txBody>
      </p:sp>
    </p:spTree>
    <p:extLst>
      <p:ext uri="{BB962C8B-B14F-4D97-AF65-F5344CB8AC3E}">
        <p14:creationId xmlns:p14="http://schemas.microsoft.com/office/powerpoint/2010/main" val="1581356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sz="1800" dirty="0">
                <a:effectLst/>
                <a:latin typeface="Calibri" panose="020F0502020204030204" pitchFamily="34" charset="0"/>
                <a:ea typeface="Times New Roman" panose="02020603050405020304" pitchFamily="18" charset="0"/>
              </a:rPr>
              <a:t>LEFT LUNG, UPPER LOBE, WEDGE RESECTION: </a:t>
            </a:r>
            <a:br>
              <a:rPr lang="en-US" sz="1800" dirty="0">
                <a:effectLst/>
                <a:latin typeface="Calibri" panose="020F0502020204030204" pitchFamily="34" charset="0"/>
                <a:ea typeface="Times New Roman" panose="02020603050405020304" pitchFamily="18" charset="0"/>
              </a:rPr>
            </a:b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 MILD CHRONIC BRONCHIOLITIS, SCATTERED INTRA-ALVEOLAR PIGMENTED MACROPHAGES,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AND MODERATE TO FOCALLY SEVERE MYOINTIMAL THICKENING OF SMALL ARTERIES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 SEE COMMENTS </a:t>
            </a:r>
            <a:br>
              <a:rPr lang="en-US" sz="1800" dirty="0">
                <a:effectLst/>
                <a:latin typeface="Calibri" panose="020F0502020204030204" pitchFamily="34" charset="0"/>
                <a:ea typeface="Times New Roman" panose="02020603050405020304" pitchFamily="18" charset="0"/>
              </a:rPr>
            </a:br>
            <a:br>
              <a:rPr lang="en-US" sz="1800" dirty="0">
                <a:effectLst/>
                <a:latin typeface="Calibri" panose="020F0502020204030204" pitchFamily="34" charset="0"/>
                <a:ea typeface="Times New Roman" panose="02020603050405020304" pitchFamily="18" charset="0"/>
              </a:rPr>
            </a:b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2. LEFT LUNG, LOWER LOBE, WEDGE RESECTION: </a:t>
            </a:r>
            <a:br>
              <a:rPr lang="en-US" sz="1800" dirty="0">
                <a:effectLst/>
                <a:latin typeface="Calibri" panose="020F0502020204030204" pitchFamily="34" charset="0"/>
                <a:ea typeface="Times New Roman" panose="02020603050405020304" pitchFamily="18" charset="0"/>
              </a:rPr>
            </a:b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 MILD CHRONIC BRONCHIOLITIS, RARE NON-SPECIFIC SCARRED AIRWAY, SCATTERED INTRA-</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ALVEOLAR PIGMENTED MACROPHAGES, AND MODERATE TO FOCALLY SEVERE MYOINTIMAL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THICKENING OF SMALL ARTERIES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 SEE COMMENTS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"Other minor findings include rare carbon pigment deposition around airways, a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focal non-specific scar (likely scarred small airway) with associated carbon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deposition, rare more coarsely pigmented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intra-alveolar macrophages, and rare small clusters of intra-alveolar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hemosiderin-laden macrophages. No granulomas are identified. The airways do not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appear to have any significant subepithelial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fibrosis or muscular hypertrophy. No evidence of constrictive bronchiolitis (CB)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is seen on multiple levels examined. The rare non-specific scar which likely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represents a scarred small airway is more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in keeping with a random injury, perhaps due to this patient's known past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infections, rather than a diffuse CB given the absence of features of the latter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on multiple sections. No polarizable material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?is noted. No significant cellular interstitial infiltrates are noted (confirmed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by CD3 and CD20 </a:t>
            </a:r>
            <a:r>
              <a:rPr lang="en-US" sz="1800" dirty="0" err="1">
                <a:effectLst/>
                <a:latin typeface="Calibri" panose="020F0502020204030204" pitchFamily="34" charset="0"/>
                <a:ea typeface="Times New Roman" panose="02020603050405020304" pitchFamily="18" charset="0"/>
              </a:rPr>
              <a:t>immunostains</a:t>
            </a:r>
            <a:r>
              <a:rPr lang="en-US" sz="1800" dirty="0">
                <a:effectLst/>
                <a:latin typeface="Calibri" panose="020F0502020204030204" pitchFamily="34" charset="0"/>
                <a:ea typeface="Times New Roman" panose="02020603050405020304" pitchFamily="18" charset="0"/>
              </a:rPr>
              <a:t>). </a:t>
            </a:r>
          </a:p>
          <a:p>
            <a:pPr marL="228600" indent="-228600">
              <a:buAutoNum type="arabicPeriod"/>
            </a:pPr>
            <a:endParaRPr lang="en-US" sz="1800" dirty="0">
              <a:effectLst/>
              <a:latin typeface="Calibri" panose="020F0502020204030204" pitchFamily="34" charset="0"/>
            </a:endParaRPr>
          </a:p>
          <a:p>
            <a:pPr marL="228600" indent="-228600">
              <a:buAutoNum type="arabicPeriod"/>
            </a:pPr>
            <a:r>
              <a:rPr lang="en-US" sz="1800" dirty="0">
                <a:effectLst/>
                <a:latin typeface="Calibri" panose="020F0502020204030204" pitchFamily="34" charset="0"/>
                <a:ea typeface="Times New Roman" panose="02020603050405020304" pitchFamily="18" charset="0"/>
              </a:rPr>
              <a:t>The history of inhalational exposure to burn pits while on deployment is noted.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This exposure is an appealing possible unifying theory for the pigment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deposition, chronic bronchiolitis and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arteriopathy seen in this case. However, the absence of features of constrictive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bronchiolitis (CB) might argue against this possibility although I suppose one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might argue that sampling missed CB. </a:t>
            </a:r>
            <a:br>
              <a:rPr lang="en-US" sz="1800" dirty="0">
                <a:effectLst/>
                <a:latin typeface="Calibri" panose="020F0502020204030204" pitchFamily="34" charset="0"/>
                <a:ea typeface="Times New Roman" panose="02020603050405020304" pitchFamily="18" charset="0"/>
              </a:rPr>
            </a:br>
            <a:r>
              <a:rPr lang="en-US" sz="1800" dirty="0">
                <a:effectLst/>
                <a:latin typeface="Calibri" panose="020F0502020204030204" pitchFamily="34" charset="0"/>
                <a:ea typeface="Times New Roman" panose="02020603050405020304" pitchFamily="18" charset="0"/>
              </a:rPr>
              <a:t>Correlation with clinical and imaging findings is suggested. ? "</a:t>
            </a:r>
            <a:r>
              <a:rPr lang="en-US" dirty="0">
                <a:effectLst/>
              </a:rPr>
              <a:t> </a:t>
            </a:r>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5</a:t>
            </a:fld>
            <a:endParaRPr lang="en-US"/>
          </a:p>
        </p:txBody>
      </p:sp>
    </p:spTree>
    <p:extLst>
      <p:ext uri="{BB962C8B-B14F-4D97-AF65-F5344CB8AC3E}">
        <p14:creationId xmlns:p14="http://schemas.microsoft.com/office/powerpoint/2010/main" val="3863501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10</a:t>
            </a:fld>
            <a:endParaRPr lang="en-US"/>
          </a:p>
        </p:txBody>
      </p:sp>
    </p:spTree>
    <p:extLst>
      <p:ext uri="{BB962C8B-B14F-4D97-AF65-F5344CB8AC3E}">
        <p14:creationId xmlns:p14="http://schemas.microsoft.com/office/powerpoint/2010/main" val="22714512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13</a:t>
            </a:fld>
            <a:endParaRPr lang="en-US"/>
          </a:p>
        </p:txBody>
      </p:sp>
    </p:spTree>
    <p:extLst>
      <p:ext uri="{BB962C8B-B14F-4D97-AF65-F5344CB8AC3E}">
        <p14:creationId xmlns:p14="http://schemas.microsoft.com/office/powerpoint/2010/main" val="32827110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16</a:t>
            </a:fld>
            <a:endParaRPr lang="en-US"/>
          </a:p>
        </p:txBody>
      </p:sp>
    </p:spTree>
    <p:extLst>
      <p:ext uri="{BB962C8B-B14F-4D97-AF65-F5344CB8AC3E}">
        <p14:creationId xmlns:p14="http://schemas.microsoft.com/office/powerpoint/2010/main" val="37554478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18</a:t>
            </a:fld>
            <a:endParaRPr lang="en-US"/>
          </a:p>
        </p:txBody>
      </p:sp>
    </p:spTree>
    <p:extLst>
      <p:ext uri="{BB962C8B-B14F-4D97-AF65-F5344CB8AC3E}">
        <p14:creationId xmlns:p14="http://schemas.microsoft.com/office/powerpoint/2010/main" val="3510157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19</a:t>
            </a:fld>
            <a:endParaRPr lang="en-US"/>
          </a:p>
        </p:txBody>
      </p:sp>
    </p:spTree>
    <p:extLst>
      <p:ext uri="{BB962C8B-B14F-4D97-AF65-F5344CB8AC3E}">
        <p14:creationId xmlns:p14="http://schemas.microsoft.com/office/powerpoint/2010/main" val="38856003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had worse panic -&gt; possibly the amygdala normally inhibits panic (or modulates it somehow. </a:t>
            </a:r>
          </a:p>
          <a:p>
            <a:endParaRPr lang="en-US" dirty="0"/>
          </a:p>
          <a:p>
            <a:endParaRPr lang="en-US" dirty="0"/>
          </a:p>
        </p:txBody>
      </p:sp>
      <p:sp>
        <p:nvSpPr>
          <p:cNvPr id="4" name="Slide Number Placeholder 3"/>
          <p:cNvSpPr>
            <a:spLocks noGrp="1"/>
          </p:cNvSpPr>
          <p:nvPr>
            <p:ph type="sldNum" sz="quarter" idx="5"/>
          </p:nvPr>
        </p:nvSpPr>
        <p:spPr/>
        <p:txBody>
          <a:bodyPr/>
          <a:lstStyle/>
          <a:p>
            <a:fld id="{5ED4E37B-05C9-E242-ADA9-7A76B4F0E557}" type="slidenum">
              <a:rPr lang="en-US" smtClean="0"/>
              <a:t>20</a:t>
            </a:fld>
            <a:endParaRPr lang="en-US"/>
          </a:p>
        </p:txBody>
      </p:sp>
    </p:spTree>
    <p:extLst>
      <p:ext uri="{BB962C8B-B14F-4D97-AF65-F5344CB8AC3E}">
        <p14:creationId xmlns:p14="http://schemas.microsoft.com/office/powerpoint/2010/main" val="1638829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AE02F-816B-A760-8B2B-8E80BAB935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DA519C1-E31C-D948-D023-C5A8832A89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F1889FC-A8C8-5D5A-7A99-AAE99B167406}"/>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5" name="Footer Placeholder 4">
            <a:extLst>
              <a:ext uri="{FF2B5EF4-FFF2-40B4-BE49-F238E27FC236}">
                <a16:creationId xmlns:a16="http://schemas.microsoft.com/office/drawing/2014/main" id="{D8FCBDCE-1016-A5E9-C6FF-7C55C01B8C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C2C4D1-4F35-A7FF-FBFA-98280ED25135}"/>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1918692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E900E-7AA7-CC37-A372-46DEB15CA1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9328C7-D612-5384-5827-8AA4DED5CB1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8F54DE-A13D-60CF-08E5-0EDAF5001E4F}"/>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5" name="Footer Placeholder 4">
            <a:extLst>
              <a:ext uri="{FF2B5EF4-FFF2-40B4-BE49-F238E27FC236}">
                <a16:creationId xmlns:a16="http://schemas.microsoft.com/office/drawing/2014/main" id="{A4DAA791-4514-9B06-EEBD-4912E24C45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0436C7-D460-81EB-34A7-CDFA54531DF7}"/>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223902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472624-A67E-56B5-69AA-42F1440C6D9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49A7EBF-F28A-5174-D190-F68B8F0CB28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41AB58-8286-CE11-5952-D616E5059A44}"/>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5" name="Footer Placeholder 4">
            <a:extLst>
              <a:ext uri="{FF2B5EF4-FFF2-40B4-BE49-F238E27FC236}">
                <a16:creationId xmlns:a16="http://schemas.microsoft.com/office/drawing/2014/main" id="{CD48A3A4-CCF3-D896-B7FC-CD42D8BED2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46D39A-CFB5-E745-B86B-C47E15951CAB}"/>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2420648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35014-26FF-6679-DCAB-46B59C16F5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1C2AAB-2CD2-5496-4718-F7A57CD89D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CCD2D1-E0CA-424F-2D77-A1A0FB0A7B37}"/>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5" name="Footer Placeholder 4">
            <a:extLst>
              <a:ext uri="{FF2B5EF4-FFF2-40B4-BE49-F238E27FC236}">
                <a16:creationId xmlns:a16="http://schemas.microsoft.com/office/drawing/2014/main" id="{AF7E30B4-7460-4754-DE3B-28176173CA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89CD31-CEA4-4D20-5569-B36C719867C2}"/>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1637674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70448-A699-B268-F7FD-F3E78512B4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AB1A96E-128F-A4FF-60F7-6BE3EC4903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2C4728-142E-76AE-A88E-5DD2387AF593}"/>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5" name="Footer Placeholder 4">
            <a:extLst>
              <a:ext uri="{FF2B5EF4-FFF2-40B4-BE49-F238E27FC236}">
                <a16:creationId xmlns:a16="http://schemas.microsoft.com/office/drawing/2014/main" id="{F8456592-6946-DCA5-FBEE-14145FC6D4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284B74-CD28-3C3B-090E-8FA7D8F8B0E1}"/>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403216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938F2-F8A0-4B01-2D36-A32DDE5CC1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4872AD-2479-DCFA-11DD-624800319B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CAE939D-5206-A780-E4D1-3248348E5E0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7EBAAD-6B4D-28F0-FEF6-836F8E8F1724}"/>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6" name="Footer Placeholder 5">
            <a:extLst>
              <a:ext uri="{FF2B5EF4-FFF2-40B4-BE49-F238E27FC236}">
                <a16:creationId xmlns:a16="http://schemas.microsoft.com/office/drawing/2014/main" id="{29D8A32F-7E12-D6E2-8AD4-202F5E771F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AA3BC1-C80D-65B1-D6F4-E9BC97475A00}"/>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3763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BF634-9DE7-DD39-1181-D6D2D17CF7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11E466-5083-C17F-E0B4-673AF1B4DFD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2533B0-4C9F-B176-BB6D-2556FADB498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D7BC5A-8B98-D732-604B-C1BF809289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D8E290C-A953-8278-A462-3155360BBC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7964A6A-4757-C919-10F5-3EA0F53171DA}"/>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8" name="Footer Placeholder 7">
            <a:extLst>
              <a:ext uri="{FF2B5EF4-FFF2-40B4-BE49-F238E27FC236}">
                <a16:creationId xmlns:a16="http://schemas.microsoft.com/office/drawing/2014/main" id="{5469692C-73A8-FD22-36EA-EB268140041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89A59F4-DB15-78EF-C804-6BD6D2FCA97B}"/>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7687021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565C8-8F59-3801-B408-B49717404A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D7FEE50-3285-FE9D-5965-C2A5DD9CB41D}"/>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4" name="Footer Placeholder 3">
            <a:extLst>
              <a:ext uri="{FF2B5EF4-FFF2-40B4-BE49-F238E27FC236}">
                <a16:creationId xmlns:a16="http://schemas.microsoft.com/office/drawing/2014/main" id="{F714B2FF-E8CB-D2B1-9BFE-C1A1AD8FE3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D90008-FE44-009D-22B1-7ADB70C44DFA}"/>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390216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AF4276-9233-2EDC-5558-470EED7CE8C3}"/>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3" name="Footer Placeholder 2">
            <a:extLst>
              <a:ext uri="{FF2B5EF4-FFF2-40B4-BE49-F238E27FC236}">
                <a16:creationId xmlns:a16="http://schemas.microsoft.com/office/drawing/2014/main" id="{160B922D-DEDE-4B78-2238-BD2258CFFAA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A932CD-1948-14DC-2B2D-3621C37B1E85}"/>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234062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16E82-454D-5D0D-1FBB-99E5437896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8CD54E-A206-E897-FB6E-96A15F0150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9D79928-82F7-E33E-7F35-C30CB69BB1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8AB944-D13C-BE53-CFB7-9ABD64DE0042}"/>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6" name="Footer Placeholder 5">
            <a:extLst>
              <a:ext uri="{FF2B5EF4-FFF2-40B4-BE49-F238E27FC236}">
                <a16:creationId xmlns:a16="http://schemas.microsoft.com/office/drawing/2014/main" id="{A6B76FD2-875F-396B-578A-363FFDC921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EECDA2-C249-A391-3187-70E0B8649781}"/>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32655940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69256-A87C-0B22-BC56-36640C4A92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7BD0319-25E0-9D68-79F9-84C4349E02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3CB0342-0A1B-2A15-40A6-27E9CDD04B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218AD-4E4B-4908-68FE-BA22A2219D54}"/>
              </a:ext>
            </a:extLst>
          </p:cNvPr>
          <p:cNvSpPr>
            <a:spLocks noGrp="1"/>
          </p:cNvSpPr>
          <p:nvPr>
            <p:ph type="dt" sz="half" idx="10"/>
          </p:nvPr>
        </p:nvSpPr>
        <p:spPr/>
        <p:txBody>
          <a:bodyPr/>
          <a:lstStyle/>
          <a:p>
            <a:fld id="{2568965E-CD51-204B-9BFF-A52D89C5A933}" type="datetimeFigureOut">
              <a:rPr lang="en-US" smtClean="0"/>
              <a:t>9/1/25</a:t>
            </a:fld>
            <a:endParaRPr lang="en-US"/>
          </a:p>
        </p:txBody>
      </p:sp>
      <p:sp>
        <p:nvSpPr>
          <p:cNvPr id="6" name="Footer Placeholder 5">
            <a:extLst>
              <a:ext uri="{FF2B5EF4-FFF2-40B4-BE49-F238E27FC236}">
                <a16:creationId xmlns:a16="http://schemas.microsoft.com/office/drawing/2014/main" id="{B6352B22-89B5-1A84-0A64-6B876725AB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25C274-1A75-5CDE-FB2F-AC8B803E2897}"/>
              </a:ext>
            </a:extLst>
          </p:cNvPr>
          <p:cNvSpPr>
            <a:spLocks noGrp="1"/>
          </p:cNvSpPr>
          <p:nvPr>
            <p:ph type="sldNum" sz="quarter" idx="12"/>
          </p:nvPr>
        </p:nvSpPr>
        <p:spPr/>
        <p:txBody>
          <a:bodyPr/>
          <a:lstStyle/>
          <a:p>
            <a:fld id="{A1969ACA-6DF5-8E42-9BD9-36DA4A4DFC3F}" type="slidenum">
              <a:rPr lang="en-US" smtClean="0"/>
              <a:t>‹#›</a:t>
            </a:fld>
            <a:endParaRPr lang="en-US"/>
          </a:p>
        </p:txBody>
      </p:sp>
    </p:spTree>
    <p:extLst>
      <p:ext uri="{BB962C8B-B14F-4D97-AF65-F5344CB8AC3E}">
        <p14:creationId xmlns:p14="http://schemas.microsoft.com/office/powerpoint/2010/main" val="2998949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613F32-E94A-172E-B43F-ACBCFA9CCE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4736E33-D393-255B-EE8D-44EC695FB0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BE39CD-7E0E-22E8-F3E5-82D099E872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68965E-CD51-204B-9BFF-A52D89C5A933}" type="datetimeFigureOut">
              <a:rPr lang="en-US" smtClean="0"/>
              <a:t>9/1/25</a:t>
            </a:fld>
            <a:endParaRPr lang="en-US"/>
          </a:p>
        </p:txBody>
      </p:sp>
      <p:sp>
        <p:nvSpPr>
          <p:cNvPr id="5" name="Footer Placeholder 4">
            <a:extLst>
              <a:ext uri="{FF2B5EF4-FFF2-40B4-BE49-F238E27FC236}">
                <a16:creationId xmlns:a16="http://schemas.microsoft.com/office/drawing/2014/main" id="{E14F3ECD-7F58-F4C6-FE67-0182AE1E13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892BE5A-FC41-22AE-9F29-CE5C6F9C1C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69ACA-6DF5-8E42-9BD9-36DA4A4DFC3F}" type="slidenum">
              <a:rPr lang="en-US" smtClean="0"/>
              <a:t>‹#›</a:t>
            </a:fld>
            <a:endParaRPr lang="en-US"/>
          </a:p>
        </p:txBody>
      </p:sp>
    </p:spTree>
    <p:extLst>
      <p:ext uri="{BB962C8B-B14F-4D97-AF65-F5344CB8AC3E}">
        <p14:creationId xmlns:p14="http://schemas.microsoft.com/office/powerpoint/2010/main" val="23993764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slideLayout" Target="../slideLayouts/slideLayout2.xml"/><Relationship Id="rId7" Type="http://schemas.openxmlformats.org/officeDocument/2006/relationships/image" Target="../media/image9.jpe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jpe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6F312-7218-4D73-A694-12403CD8913B}"/>
              </a:ext>
            </a:extLst>
          </p:cNvPr>
          <p:cNvSpPr>
            <a:spLocks noGrp="1"/>
          </p:cNvSpPr>
          <p:nvPr>
            <p:ph type="ctrTitle"/>
          </p:nvPr>
        </p:nvSpPr>
        <p:spPr/>
        <p:txBody>
          <a:bodyPr/>
          <a:lstStyle/>
          <a:p>
            <a:r>
              <a:rPr lang="en-US" dirty="0"/>
              <a:t>The Harder You Try….</a:t>
            </a:r>
          </a:p>
        </p:txBody>
      </p:sp>
      <p:sp>
        <p:nvSpPr>
          <p:cNvPr id="3" name="Subtitle 2">
            <a:extLst>
              <a:ext uri="{FF2B5EF4-FFF2-40B4-BE49-F238E27FC236}">
                <a16:creationId xmlns:a16="http://schemas.microsoft.com/office/drawing/2014/main" id="{E6861587-6BD8-09EE-D445-7D983D4F24CC}"/>
              </a:ext>
            </a:extLst>
          </p:cNvPr>
          <p:cNvSpPr>
            <a:spLocks noGrp="1"/>
          </p:cNvSpPr>
          <p:nvPr>
            <p:ph type="subTitle" idx="1"/>
          </p:nvPr>
        </p:nvSpPr>
        <p:spPr/>
        <p:txBody>
          <a:bodyPr/>
          <a:lstStyle/>
          <a:p>
            <a:r>
              <a:rPr lang="en-US" dirty="0"/>
              <a:t>Brian Locke</a:t>
            </a:r>
          </a:p>
          <a:p>
            <a:r>
              <a:rPr lang="en-US" dirty="0"/>
              <a:t>PGR 10-20-2022</a:t>
            </a:r>
          </a:p>
        </p:txBody>
      </p:sp>
    </p:spTree>
    <p:extLst>
      <p:ext uri="{BB962C8B-B14F-4D97-AF65-F5344CB8AC3E}">
        <p14:creationId xmlns:p14="http://schemas.microsoft.com/office/powerpoint/2010/main" val="28529341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535B5-B4A7-D4EC-A564-B676D09D91B7}"/>
              </a:ext>
            </a:extLst>
          </p:cNvPr>
          <p:cNvSpPr>
            <a:spLocks noGrp="1"/>
          </p:cNvSpPr>
          <p:nvPr>
            <p:ph type="title"/>
          </p:nvPr>
        </p:nvSpPr>
        <p:spPr/>
        <p:txBody>
          <a:bodyPr/>
          <a:lstStyle/>
          <a:p>
            <a:r>
              <a:rPr lang="en-US" dirty="0"/>
              <a:t>Workup:</a:t>
            </a:r>
          </a:p>
        </p:txBody>
      </p:sp>
      <p:sp>
        <p:nvSpPr>
          <p:cNvPr id="3" name="Content Placeholder 2">
            <a:extLst>
              <a:ext uri="{FF2B5EF4-FFF2-40B4-BE49-F238E27FC236}">
                <a16:creationId xmlns:a16="http://schemas.microsoft.com/office/drawing/2014/main" id="{E021C524-1F86-3F7A-D802-B63A5B4391DD}"/>
              </a:ext>
            </a:extLst>
          </p:cNvPr>
          <p:cNvSpPr>
            <a:spLocks noGrp="1"/>
          </p:cNvSpPr>
          <p:nvPr>
            <p:ph idx="1"/>
          </p:nvPr>
        </p:nvSpPr>
        <p:spPr/>
        <p:txBody>
          <a:bodyPr/>
          <a:lstStyle/>
          <a:p>
            <a:r>
              <a:rPr lang="en-US" dirty="0"/>
              <a:t>TTE: moderately enlarged LA, but normal LVEF, normal E/e’, normal TAPSE, normal RV function, collapsible IVC.</a:t>
            </a:r>
          </a:p>
          <a:p>
            <a:r>
              <a:rPr lang="en-US" dirty="0"/>
              <a:t>CT Scan: </a:t>
            </a:r>
          </a:p>
          <a:p>
            <a:endParaRPr lang="en-US" dirty="0"/>
          </a:p>
        </p:txBody>
      </p:sp>
      <p:pic>
        <p:nvPicPr>
          <p:cNvPr id="4" name="Picture 3">
            <a:extLst>
              <a:ext uri="{FF2B5EF4-FFF2-40B4-BE49-F238E27FC236}">
                <a16:creationId xmlns:a16="http://schemas.microsoft.com/office/drawing/2014/main" id="{EDEE51F1-912E-EAFA-9EFC-02DD94FD906A}"/>
              </a:ext>
            </a:extLst>
          </p:cNvPr>
          <p:cNvPicPr>
            <a:picLocks noChangeAspect="1"/>
          </p:cNvPicPr>
          <p:nvPr/>
        </p:nvPicPr>
        <p:blipFill>
          <a:blip r:embed="rId3"/>
          <a:stretch>
            <a:fillRect/>
          </a:stretch>
        </p:blipFill>
        <p:spPr>
          <a:xfrm>
            <a:off x="2850978" y="2806837"/>
            <a:ext cx="4291228" cy="3862105"/>
          </a:xfrm>
          <a:prstGeom prst="rect">
            <a:avLst/>
          </a:prstGeom>
        </p:spPr>
      </p:pic>
      <p:pic>
        <p:nvPicPr>
          <p:cNvPr id="5" name="Picture 4">
            <a:extLst>
              <a:ext uri="{FF2B5EF4-FFF2-40B4-BE49-F238E27FC236}">
                <a16:creationId xmlns:a16="http://schemas.microsoft.com/office/drawing/2014/main" id="{E559F16A-5170-D532-E3F4-9CDD620A628F}"/>
              </a:ext>
            </a:extLst>
          </p:cNvPr>
          <p:cNvPicPr>
            <a:picLocks noChangeAspect="1"/>
          </p:cNvPicPr>
          <p:nvPr/>
        </p:nvPicPr>
        <p:blipFill>
          <a:blip r:embed="rId4"/>
          <a:stretch>
            <a:fillRect/>
          </a:stretch>
        </p:blipFill>
        <p:spPr>
          <a:xfrm>
            <a:off x="7142205" y="2806836"/>
            <a:ext cx="4658497" cy="3882081"/>
          </a:xfrm>
          <a:prstGeom prst="rect">
            <a:avLst/>
          </a:prstGeom>
        </p:spPr>
      </p:pic>
    </p:spTree>
    <p:extLst>
      <p:ext uri="{BB962C8B-B14F-4D97-AF65-F5344CB8AC3E}">
        <p14:creationId xmlns:p14="http://schemas.microsoft.com/office/powerpoint/2010/main" val="4232795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AC56A-07CC-1A51-6BBC-D82E742A229D}"/>
              </a:ext>
            </a:extLst>
          </p:cNvPr>
          <p:cNvSpPr>
            <a:spLocks noGrp="1"/>
          </p:cNvSpPr>
          <p:nvPr>
            <p:ph type="title"/>
          </p:nvPr>
        </p:nvSpPr>
        <p:spPr/>
        <p:txBody>
          <a:bodyPr/>
          <a:lstStyle/>
          <a:p>
            <a:r>
              <a:rPr lang="en-US" dirty="0"/>
              <a:t>Serologic Testing</a:t>
            </a:r>
          </a:p>
        </p:txBody>
      </p:sp>
      <p:sp>
        <p:nvSpPr>
          <p:cNvPr id="3" name="Content Placeholder 2">
            <a:extLst>
              <a:ext uri="{FF2B5EF4-FFF2-40B4-BE49-F238E27FC236}">
                <a16:creationId xmlns:a16="http://schemas.microsoft.com/office/drawing/2014/main" id="{4B527018-B12D-9E68-0C0D-15F0097E1B35}"/>
              </a:ext>
            </a:extLst>
          </p:cNvPr>
          <p:cNvSpPr>
            <a:spLocks noGrp="1"/>
          </p:cNvSpPr>
          <p:nvPr>
            <p:ph idx="1"/>
          </p:nvPr>
        </p:nvSpPr>
        <p:spPr/>
        <p:txBody>
          <a:bodyPr/>
          <a:lstStyle/>
          <a:p>
            <a:r>
              <a:rPr lang="en-US" dirty="0" err="1"/>
              <a:t>IgE</a:t>
            </a:r>
            <a:r>
              <a:rPr lang="en-US" dirty="0"/>
              <a:t> 1142</a:t>
            </a:r>
          </a:p>
          <a:p>
            <a:r>
              <a:rPr lang="en-US" dirty="0"/>
              <a:t>Aspergillus specific </a:t>
            </a:r>
            <a:r>
              <a:rPr lang="en-US" dirty="0" err="1"/>
              <a:t>IgE</a:t>
            </a:r>
            <a:r>
              <a:rPr lang="en-US" dirty="0"/>
              <a:t> 5.31</a:t>
            </a:r>
          </a:p>
          <a:p>
            <a:r>
              <a:rPr lang="en-US" dirty="0"/>
              <a:t>Aspergillus IgG negative</a:t>
            </a:r>
          </a:p>
          <a:p>
            <a:r>
              <a:rPr lang="en-US" dirty="0"/>
              <a:t>Aspergillus from respiratory culture</a:t>
            </a:r>
          </a:p>
          <a:p>
            <a:r>
              <a:rPr lang="en-US" dirty="0"/>
              <a:t>Eos 290 on prednisone 10mg (recent 40mg) </a:t>
            </a:r>
          </a:p>
          <a:p>
            <a:pPr marL="0" indent="0">
              <a:buNone/>
            </a:pPr>
            <a:r>
              <a:rPr lang="en-US" dirty="0"/>
              <a:t>HCO3- always 22-24</a:t>
            </a:r>
          </a:p>
          <a:p>
            <a:pPr marL="0" indent="0">
              <a:buNone/>
            </a:pPr>
            <a:r>
              <a:rPr lang="en-US" dirty="0"/>
              <a:t>pH, PaCO2, PaO2 always normal (uses o2 via </a:t>
            </a:r>
            <a:r>
              <a:rPr lang="en-US" dirty="0" err="1"/>
              <a:t>Airvo</a:t>
            </a:r>
            <a:r>
              <a:rPr lang="en-US" dirty="0"/>
              <a:t> for humidification and dyspnea)</a:t>
            </a:r>
          </a:p>
        </p:txBody>
      </p:sp>
    </p:spTree>
    <p:extLst>
      <p:ext uri="{BB962C8B-B14F-4D97-AF65-F5344CB8AC3E}">
        <p14:creationId xmlns:p14="http://schemas.microsoft.com/office/powerpoint/2010/main" val="3339909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55AB5-D6B0-13C5-54B4-9577200F27FB}"/>
              </a:ext>
            </a:extLst>
          </p:cNvPr>
          <p:cNvSpPr>
            <a:spLocks noGrp="1"/>
          </p:cNvSpPr>
          <p:nvPr>
            <p:ph type="title"/>
          </p:nvPr>
        </p:nvSpPr>
        <p:spPr/>
        <p:txBody>
          <a:bodyPr/>
          <a:lstStyle/>
          <a:p>
            <a:r>
              <a:rPr lang="en-US" dirty="0"/>
              <a:t>Physiologic Testing: </a:t>
            </a:r>
          </a:p>
        </p:txBody>
      </p:sp>
      <p:pic>
        <p:nvPicPr>
          <p:cNvPr id="7" name="IMG_1857 2_TF4iWh.mp4">
            <a:hlinkClick r:id="" action="ppaction://media"/>
            <a:extLst>
              <a:ext uri="{FF2B5EF4-FFF2-40B4-BE49-F238E27FC236}">
                <a16:creationId xmlns:a16="http://schemas.microsoft.com/office/drawing/2014/main" id="{C506B110-53CF-130A-9239-040E527641E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279557" y="1887408"/>
            <a:ext cx="2447925" cy="4351338"/>
          </a:xfrm>
        </p:spPr>
      </p:pic>
    </p:spTree>
    <p:extLst>
      <p:ext uri="{BB962C8B-B14F-4D97-AF65-F5344CB8AC3E}">
        <p14:creationId xmlns:p14="http://schemas.microsoft.com/office/powerpoint/2010/main" val="1710383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69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55AB5-D6B0-13C5-54B4-9577200F27FB}"/>
              </a:ext>
            </a:extLst>
          </p:cNvPr>
          <p:cNvSpPr>
            <a:spLocks noGrp="1"/>
          </p:cNvSpPr>
          <p:nvPr>
            <p:ph type="title"/>
          </p:nvPr>
        </p:nvSpPr>
        <p:spPr/>
        <p:txBody>
          <a:bodyPr/>
          <a:lstStyle/>
          <a:p>
            <a:r>
              <a:rPr lang="en-US" dirty="0"/>
              <a:t>Physiologic Testing: </a:t>
            </a:r>
            <a:r>
              <a:rPr lang="en-US" dirty="0" err="1"/>
              <a:t>Precedex</a:t>
            </a:r>
            <a:r>
              <a:rPr lang="en-US" dirty="0"/>
              <a:t>, Seated +30</a:t>
            </a:r>
          </a:p>
        </p:txBody>
      </p:sp>
      <p:pic>
        <p:nvPicPr>
          <p:cNvPr id="9" name="IMG_0503 2_bkKJ4R.mp4">
            <a:hlinkClick r:id="" action="ppaction://media"/>
            <a:extLst>
              <a:ext uri="{FF2B5EF4-FFF2-40B4-BE49-F238E27FC236}">
                <a16:creationId xmlns:a16="http://schemas.microsoft.com/office/drawing/2014/main" id="{6089BCB6-4C13-54A6-9C1C-0625C5923F4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024099" y="2196111"/>
            <a:ext cx="5585533" cy="3141791"/>
          </a:xfrm>
        </p:spPr>
      </p:pic>
      <p:pic>
        <p:nvPicPr>
          <p:cNvPr id="15" name="Picture 14" descr="Graphical user interface&#10;&#10;Description automatically generated">
            <a:extLst>
              <a:ext uri="{FF2B5EF4-FFF2-40B4-BE49-F238E27FC236}">
                <a16:creationId xmlns:a16="http://schemas.microsoft.com/office/drawing/2014/main" id="{B4CA54EA-A5F6-0B5C-9AEF-6CA473792775}"/>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a:off x="7349733" y="1327579"/>
            <a:ext cx="4259440" cy="1911263"/>
          </a:xfrm>
          <a:prstGeom prst="rect">
            <a:avLst/>
          </a:prstGeom>
        </p:spPr>
      </p:pic>
      <p:pic>
        <p:nvPicPr>
          <p:cNvPr id="13" name="Picture 12" descr="Graphical user interface&#10;&#10;Description automatically generated">
            <a:extLst>
              <a:ext uri="{FF2B5EF4-FFF2-40B4-BE49-F238E27FC236}">
                <a16:creationId xmlns:a16="http://schemas.microsoft.com/office/drawing/2014/main" id="{15CE43BD-B1B6-86BA-5970-45E2C7E09F89}"/>
              </a:ext>
            </a:extLst>
          </p:cNvPr>
          <p:cNvPicPr>
            <a:picLocks noChangeAspect="1"/>
          </p:cNvPicPr>
          <p:nvPr/>
        </p:nvPicPr>
        <p:blipFill rotWithShape="1">
          <a:blip r:embed="rId7" cstate="screen">
            <a:extLst>
              <a:ext uri="{28A0092B-C50C-407E-A947-70E740481C1C}">
                <a14:useLocalDpi xmlns:a14="http://schemas.microsoft.com/office/drawing/2010/main"/>
              </a:ext>
            </a:extLst>
          </a:blip>
          <a:srcRect/>
          <a:stretch/>
        </p:blipFill>
        <p:spPr>
          <a:xfrm>
            <a:off x="7349733" y="2875733"/>
            <a:ext cx="4259439" cy="1944273"/>
          </a:xfrm>
          <a:prstGeom prst="rect">
            <a:avLst/>
          </a:prstGeom>
        </p:spPr>
      </p:pic>
      <p:pic>
        <p:nvPicPr>
          <p:cNvPr id="11" name="Picture 10">
            <a:extLst>
              <a:ext uri="{FF2B5EF4-FFF2-40B4-BE49-F238E27FC236}">
                <a16:creationId xmlns:a16="http://schemas.microsoft.com/office/drawing/2014/main" id="{6A091779-7C8D-F36D-57B5-D3C5A31D3EB2}"/>
              </a:ext>
            </a:extLst>
          </p:cNvPr>
          <p:cNvPicPr>
            <a:picLocks noChangeAspect="1"/>
          </p:cNvPicPr>
          <p:nvPr/>
        </p:nvPicPr>
        <p:blipFill rotWithShape="1">
          <a:blip r:embed="rId8" cstate="screen">
            <a:extLst>
              <a:ext uri="{28A0092B-C50C-407E-A947-70E740481C1C}">
                <a14:useLocalDpi xmlns:a14="http://schemas.microsoft.com/office/drawing/2010/main"/>
              </a:ext>
            </a:extLst>
          </a:blip>
          <a:srcRect/>
          <a:stretch/>
        </p:blipFill>
        <p:spPr>
          <a:xfrm>
            <a:off x="7349732" y="4446627"/>
            <a:ext cx="4237480" cy="2046247"/>
          </a:xfrm>
          <a:prstGeom prst="rect">
            <a:avLst/>
          </a:prstGeom>
        </p:spPr>
      </p:pic>
    </p:spTree>
    <p:extLst>
      <p:ext uri="{BB962C8B-B14F-4D97-AF65-F5344CB8AC3E}">
        <p14:creationId xmlns:p14="http://schemas.microsoft.com/office/powerpoint/2010/main" val="3424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0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C0D0E-EBC6-4E49-6D6D-2024D09C0463}"/>
              </a:ext>
            </a:extLst>
          </p:cNvPr>
          <p:cNvSpPr>
            <a:spLocks noGrp="1"/>
          </p:cNvSpPr>
          <p:nvPr>
            <p:ph type="title"/>
          </p:nvPr>
        </p:nvSpPr>
        <p:spPr/>
        <p:txBody>
          <a:bodyPr/>
          <a:lstStyle/>
          <a:p>
            <a:r>
              <a:rPr lang="en-US" dirty="0"/>
              <a:t>Physiologic Testing: </a:t>
            </a:r>
            <a:r>
              <a:rPr lang="en-US" dirty="0" err="1"/>
              <a:t>Precedex</a:t>
            </a:r>
            <a:r>
              <a:rPr lang="en-US" dirty="0"/>
              <a:t>, Supine</a:t>
            </a:r>
          </a:p>
        </p:txBody>
      </p:sp>
      <p:pic>
        <p:nvPicPr>
          <p:cNvPr id="4" name="IMG_0509 2_DOL883.mp4">
            <a:hlinkClick r:id="" action="ppaction://media"/>
            <a:extLst>
              <a:ext uri="{FF2B5EF4-FFF2-40B4-BE49-F238E27FC236}">
                <a16:creationId xmlns:a16="http://schemas.microsoft.com/office/drawing/2014/main" id="{370CC292-728C-A344-481A-8739D79CE42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230586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4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NOW That's What I Call Music - Home | Facebook">
            <a:extLst>
              <a:ext uri="{FF2B5EF4-FFF2-40B4-BE49-F238E27FC236}">
                <a16:creationId xmlns:a16="http://schemas.microsoft.com/office/drawing/2014/main" id="{F323146F-8A70-3847-BBE9-A782D201F17E}"/>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986466" y="130260"/>
            <a:ext cx="6727740" cy="67277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7AFBC4B-7BBC-16F6-C6E1-7C3FF9994F95}"/>
              </a:ext>
            </a:extLst>
          </p:cNvPr>
          <p:cNvSpPr txBox="1"/>
          <p:nvPr/>
        </p:nvSpPr>
        <p:spPr>
          <a:xfrm>
            <a:off x="5494636" y="4327223"/>
            <a:ext cx="5214552" cy="1569660"/>
          </a:xfrm>
          <a:prstGeom prst="rect">
            <a:avLst/>
          </a:prstGeom>
          <a:noFill/>
        </p:spPr>
        <p:txBody>
          <a:bodyPr wrap="square" rtlCol="0">
            <a:spAutoFit/>
          </a:bodyPr>
          <a:lstStyle/>
          <a:p>
            <a:pPr algn="ctr"/>
            <a:r>
              <a:rPr lang="en-US" sz="4800" dirty="0">
                <a:solidFill>
                  <a:schemeClr val="bg1"/>
                </a:solidFill>
                <a:highlight>
                  <a:srgbClr val="C0C0C0"/>
                </a:highlight>
              </a:rPr>
              <a:t>Applied Respiratory Physiology</a:t>
            </a:r>
          </a:p>
        </p:txBody>
      </p:sp>
      <p:pic>
        <p:nvPicPr>
          <p:cNvPr id="1028" name="Picture 4" descr="Come Listen to Dr. Alan Morris">
            <a:extLst>
              <a:ext uri="{FF2B5EF4-FFF2-40B4-BE49-F238E27FC236}">
                <a16:creationId xmlns:a16="http://schemas.microsoft.com/office/drawing/2014/main" id="{E392CDE5-5F9A-AB45-E3CF-FC861118D212}"/>
              </a:ext>
            </a:extLst>
          </p:cNvPr>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rot="-1920000">
            <a:off x="10260089" y="-220756"/>
            <a:ext cx="1214204" cy="1966016"/>
          </a:xfrm>
          <a:prstGeom prst="rect">
            <a:avLst/>
          </a:prstGeom>
          <a:noFill/>
          <a:scene3d>
            <a:camera prst="orthographicFront">
              <a:rot lat="1201101" lon="21572189" rev="289349"/>
            </a:camera>
            <a:lightRig rig="freezing" dir="t">
              <a:rot lat="0" lon="0" rev="3600000"/>
            </a:lightRig>
          </a:scene3d>
          <a:extLst>
            <a:ext uri="{909E8E84-426E-40DD-AFC4-6F175D3DCCD1}">
              <a14:hiddenFill xmlns:a14="http://schemas.microsoft.com/office/drawing/2010/main">
                <a:solidFill>
                  <a:srgbClr val="FFFFFF"/>
                </a:solidFill>
              </a14:hiddenFill>
            </a:ext>
          </a:extLst>
        </p:spPr>
      </p:pic>
      <p:pic>
        <p:nvPicPr>
          <p:cNvPr id="1030" name="Picture 6" descr="Karl Sanders">
            <a:extLst>
              <a:ext uri="{FF2B5EF4-FFF2-40B4-BE49-F238E27FC236}">
                <a16:creationId xmlns:a16="http://schemas.microsoft.com/office/drawing/2014/main" id="{2AEFDBD6-6210-FCF1-664F-12E0C30BA733}"/>
              </a:ext>
            </a:extLst>
          </p:cNvPr>
          <p:cNvPicPr>
            <a:picLocks noChangeAspect="1" noChangeArrowheads="1"/>
          </p:cNvPicPr>
          <p:nvPr/>
        </p:nvPicPr>
        <p:blipFill rotWithShape="1">
          <a:blip r:embed="rId4" cstate="screen">
            <a:extLst>
              <a:ext uri="{28A0092B-C50C-407E-A947-70E740481C1C}">
                <a14:useLocalDpi xmlns:a14="http://schemas.microsoft.com/office/drawing/2010/main"/>
              </a:ext>
            </a:extLst>
          </a:blip>
          <a:srcRect/>
          <a:stretch/>
        </p:blipFill>
        <p:spPr bwMode="auto">
          <a:xfrm flipH="1">
            <a:off x="8101912" y="65130"/>
            <a:ext cx="1123103" cy="1667125"/>
          </a:xfrm>
          <a:prstGeom prst="rect">
            <a:avLst/>
          </a:prstGeom>
          <a:noFill/>
          <a:scene3d>
            <a:camera prst="orthographicFront">
              <a:rot lat="1201101" lon="21572189" rev="289349"/>
            </a:camera>
            <a:lightRig rig="freezing" dir="t">
              <a:rot lat="0" lon="0" rev="3600000"/>
            </a:lightRig>
          </a:scene3d>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A66EF48-912A-D610-8848-5F7D9F783D14}"/>
              </a:ext>
            </a:extLst>
          </p:cNvPr>
          <p:cNvSpPr txBox="1"/>
          <p:nvPr/>
        </p:nvSpPr>
        <p:spPr>
          <a:xfrm>
            <a:off x="275141" y="2616967"/>
            <a:ext cx="4522573" cy="2862322"/>
          </a:xfrm>
          <a:prstGeom prst="rect">
            <a:avLst/>
          </a:prstGeom>
          <a:noFill/>
        </p:spPr>
        <p:txBody>
          <a:bodyPr wrap="square" rtlCol="0">
            <a:spAutoFit/>
          </a:bodyPr>
          <a:lstStyle/>
          <a:p>
            <a:pPr marL="285750" indent="-285750">
              <a:buFont typeface="Arial" panose="020B0604020202020204" pitchFamily="34" charset="0"/>
              <a:buChar char="•"/>
            </a:pPr>
            <a:r>
              <a:rPr lang="en-US" dirty="0"/>
              <a:t>Why can this patient not lie flat, even while on BPAP?</a:t>
            </a:r>
          </a:p>
          <a:p>
            <a:pPr marL="285750" indent="-285750">
              <a:buFont typeface="Arial" panose="020B0604020202020204" pitchFamily="34" charset="0"/>
              <a:buChar char="•"/>
            </a:pPr>
            <a:r>
              <a:rPr lang="en-US" dirty="0"/>
              <a:t>Does/did this patient really have both TBM and laryngospasm? Why?</a:t>
            </a:r>
          </a:p>
          <a:p>
            <a:pPr marL="285750" indent="-285750">
              <a:buFont typeface="Arial" panose="020B0604020202020204" pitchFamily="34" charset="0"/>
              <a:buChar char="•"/>
            </a:pPr>
            <a:r>
              <a:rPr lang="en-US" dirty="0"/>
              <a:t>Is the tracheostomy helping or hurting?</a:t>
            </a:r>
          </a:p>
          <a:p>
            <a:pPr marL="285750" indent="-285750">
              <a:buFont typeface="Arial" panose="020B0604020202020204" pitchFamily="34" charset="0"/>
              <a:buChar char="•"/>
            </a:pPr>
            <a:r>
              <a:rPr lang="en-US" dirty="0"/>
              <a:t>Does this patient still have sleep apnea?</a:t>
            </a:r>
          </a:p>
          <a:p>
            <a:pPr marL="285750" indent="-285750">
              <a:buFont typeface="Arial" panose="020B0604020202020204" pitchFamily="34" charset="0"/>
              <a:buChar char="•"/>
            </a:pPr>
            <a:r>
              <a:rPr lang="en-US" dirty="0"/>
              <a:t>Why does he develop ‘guppy breathing’</a:t>
            </a:r>
          </a:p>
          <a:p>
            <a:endParaRPr lang="en-US" dirty="0"/>
          </a:p>
          <a:p>
            <a:r>
              <a:rPr lang="en-US" b="1" dirty="0"/>
              <a:t>What workup do y’all want to figure out what to do?</a:t>
            </a:r>
          </a:p>
        </p:txBody>
      </p:sp>
    </p:spTree>
    <p:extLst>
      <p:ext uri="{BB962C8B-B14F-4D97-AF65-F5344CB8AC3E}">
        <p14:creationId xmlns:p14="http://schemas.microsoft.com/office/powerpoint/2010/main" val="28727821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2E1D-8D0E-9D49-811D-B281DE9D0B60}"/>
              </a:ext>
            </a:extLst>
          </p:cNvPr>
          <p:cNvSpPr>
            <a:spLocks noGrp="1"/>
          </p:cNvSpPr>
          <p:nvPr>
            <p:ph type="title"/>
          </p:nvPr>
        </p:nvSpPr>
        <p:spPr/>
        <p:txBody>
          <a:bodyPr/>
          <a:lstStyle/>
          <a:p>
            <a:r>
              <a:rPr lang="en-US" dirty="0"/>
              <a:t>Is this sleep apnea?</a:t>
            </a:r>
          </a:p>
        </p:txBody>
      </p:sp>
      <p:sp>
        <p:nvSpPr>
          <p:cNvPr id="3" name="Content Placeholder 2">
            <a:extLst>
              <a:ext uri="{FF2B5EF4-FFF2-40B4-BE49-F238E27FC236}">
                <a16:creationId xmlns:a16="http://schemas.microsoft.com/office/drawing/2014/main" id="{FD3CD6C0-7826-6D52-6B35-AB453460DE5F}"/>
              </a:ext>
            </a:extLst>
          </p:cNvPr>
          <p:cNvSpPr>
            <a:spLocks noGrp="1"/>
          </p:cNvSpPr>
          <p:nvPr>
            <p:ph idx="1"/>
          </p:nvPr>
        </p:nvSpPr>
        <p:spPr>
          <a:xfrm>
            <a:off x="838200" y="1825625"/>
            <a:ext cx="6007443" cy="2869943"/>
          </a:xfrm>
        </p:spPr>
        <p:txBody>
          <a:bodyPr>
            <a:normAutofit fontScale="92500" lnSpcReduction="10000"/>
          </a:bodyPr>
          <a:lstStyle/>
          <a:p>
            <a:r>
              <a:rPr lang="en-US" dirty="0"/>
              <a:t>Definitely obstructive, </a:t>
            </a:r>
            <a:r>
              <a:rPr lang="en-US" dirty="0" err="1"/>
              <a:t>probabe</a:t>
            </a:r>
            <a:r>
              <a:rPr lang="en-US" dirty="0"/>
              <a:t> hypopneas</a:t>
            </a:r>
          </a:p>
          <a:p>
            <a:r>
              <a:rPr lang="en-US" dirty="0"/>
              <a:t>Any relation to sleep? (supine/seated)</a:t>
            </a:r>
          </a:p>
          <a:p>
            <a:pPr lvl="1"/>
            <a:r>
              <a:rPr lang="en-US" dirty="0"/>
              <a:t>Anatomic propensity to airway collapse</a:t>
            </a:r>
          </a:p>
          <a:p>
            <a:pPr lvl="1"/>
            <a:r>
              <a:rPr lang="en-US" dirty="0"/>
              <a:t>Dilator Muscle Control (</a:t>
            </a:r>
            <a:r>
              <a:rPr lang="en-US" dirty="0" err="1"/>
              <a:t>ish</a:t>
            </a:r>
            <a:r>
              <a:rPr lang="en-US" dirty="0"/>
              <a:t> – </a:t>
            </a:r>
            <a:r>
              <a:rPr lang="en-US" dirty="0" err="1"/>
              <a:t>membraneous</a:t>
            </a:r>
            <a:r>
              <a:rPr lang="en-US" dirty="0"/>
              <a:t> trachea has smooth muscle)</a:t>
            </a:r>
          </a:p>
          <a:p>
            <a:pPr lvl="1"/>
            <a:r>
              <a:rPr lang="en-US" dirty="0"/>
              <a:t>Sleep Arousal Threshold</a:t>
            </a:r>
          </a:p>
          <a:p>
            <a:pPr lvl="1"/>
            <a:r>
              <a:rPr lang="en-US" dirty="0"/>
              <a:t>Ventilatory Control (opposite influence)</a:t>
            </a:r>
          </a:p>
          <a:p>
            <a:pPr lvl="1"/>
            <a:endParaRPr lang="en-US" dirty="0"/>
          </a:p>
        </p:txBody>
      </p:sp>
      <p:pic>
        <p:nvPicPr>
          <p:cNvPr id="4" name="Picture 3">
            <a:extLst>
              <a:ext uri="{FF2B5EF4-FFF2-40B4-BE49-F238E27FC236}">
                <a16:creationId xmlns:a16="http://schemas.microsoft.com/office/drawing/2014/main" id="{3EF06700-BDAB-0CD4-C22A-9D92BFE3FAB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221790" y="1027906"/>
            <a:ext cx="4478830" cy="4806778"/>
          </a:xfrm>
          <a:prstGeom prst="rect">
            <a:avLst/>
          </a:prstGeom>
        </p:spPr>
      </p:pic>
      <p:sp>
        <p:nvSpPr>
          <p:cNvPr id="5" name="Frame 4">
            <a:extLst>
              <a:ext uri="{FF2B5EF4-FFF2-40B4-BE49-F238E27FC236}">
                <a16:creationId xmlns:a16="http://schemas.microsoft.com/office/drawing/2014/main" id="{0FB37D92-245F-3287-7B39-AD547E0DAE60}"/>
              </a:ext>
            </a:extLst>
          </p:cNvPr>
          <p:cNvSpPr/>
          <p:nvPr/>
        </p:nvSpPr>
        <p:spPr>
          <a:xfrm>
            <a:off x="7364627" y="3157151"/>
            <a:ext cx="2137719" cy="1834979"/>
          </a:xfrm>
          <a:prstGeom prst="frame">
            <a:avLst>
              <a:gd name="adj1" fmla="val 1725"/>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7" name="Table 7">
            <a:extLst>
              <a:ext uri="{FF2B5EF4-FFF2-40B4-BE49-F238E27FC236}">
                <a16:creationId xmlns:a16="http://schemas.microsoft.com/office/drawing/2014/main" id="{07F18DE0-22C3-AC92-3A96-C79190642DE1}"/>
              </a:ext>
            </a:extLst>
          </p:cNvPr>
          <p:cNvGraphicFramePr>
            <a:graphicFrameLocks noGrp="1"/>
          </p:cNvGraphicFramePr>
          <p:nvPr>
            <p:extLst>
              <p:ext uri="{D42A27DB-BD31-4B8C-83A1-F6EECF244321}">
                <p14:modId xmlns:p14="http://schemas.microsoft.com/office/powerpoint/2010/main" val="236478089"/>
              </p:ext>
            </p:extLst>
          </p:nvPr>
        </p:nvGraphicFramePr>
        <p:xfrm>
          <a:off x="203200" y="4845639"/>
          <a:ext cx="6926650" cy="1864078"/>
        </p:xfrm>
        <a:graphic>
          <a:graphicData uri="http://schemas.openxmlformats.org/drawingml/2006/table">
            <a:tbl>
              <a:tblPr firstRow="1" bandRow="1">
                <a:tableStyleId>{5940675A-B579-460E-94D1-54222C63F5DA}</a:tableStyleId>
              </a:tblPr>
              <a:tblGrid>
                <a:gridCol w="3463325">
                  <a:extLst>
                    <a:ext uri="{9D8B030D-6E8A-4147-A177-3AD203B41FA5}">
                      <a16:colId xmlns:a16="http://schemas.microsoft.com/office/drawing/2014/main" val="1032906686"/>
                    </a:ext>
                  </a:extLst>
                </a:gridCol>
                <a:gridCol w="3463325">
                  <a:extLst>
                    <a:ext uri="{9D8B030D-6E8A-4147-A177-3AD203B41FA5}">
                      <a16:colId xmlns:a16="http://schemas.microsoft.com/office/drawing/2014/main" val="280145603"/>
                    </a:ext>
                  </a:extLst>
                </a:gridCol>
              </a:tblGrid>
              <a:tr h="394428">
                <a:tc>
                  <a:txBody>
                    <a:bodyPr/>
                    <a:lstStyle/>
                    <a:p>
                      <a:r>
                        <a:rPr lang="en-US" b="1" dirty="0"/>
                        <a:t>TBM</a:t>
                      </a:r>
                    </a:p>
                  </a:txBody>
                  <a:tcPr/>
                </a:tc>
                <a:tc>
                  <a:txBody>
                    <a:bodyPr/>
                    <a:lstStyle/>
                    <a:p>
                      <a:r>
                        <a:rPr lang="en-US" b="1" dirty="0"/>
                        <a:t>OSA</a:t>
                      </a:r>
                    </a:p>
                  </a:txBody>
                  <a:tcPr/>
                </a:tc>
                <a:extLst>
                  <a:ext uri="{0D108BD9-81ED-4DB2-BD59-A6C34878D82A}">
                    <a16:rowId xmlns:a16="http://schemas.microsoft.com/office/drawing/2014/main" val="3254826770"/>
                  </a:ext>
                </a:extLst>
              </a:tr>
              <a:tr h="394428">
                <a:tc>
                  <a:txBody>
                    <a:bodyPr/>
                    <a:lstStyle/>
                    <a:p>
                      <a:r>
                        <a:rPr lang="en-US" dirty="0"/>
                        <a:t>Obstruction during exhalation</a:t>
                      </a:r>
                    </a:p>
                  </a:txBody>
                  <a:tcPr/>
                </a:tc>
                <a:tc>
                  <a:txBody>
                    <a:bodyPr/>
                    <a:lstStyle/>
                    <a:p>
                      <a:r>
                        <a:rPr lang="en-US" dirty="0"/>
                        <a:t>Obstruction during inhalation</a:t>
                      </a:r>
                    </a:p>
                  </a:txBody>
                  <a:tcPr/>
                </a:tc>
                <a:extLst>
                  <a:ext uri="{0D108BD9-81ED-4DB2-BD59-A6C34878D82A}">
                    <a16:rowId xmlns:a16="http://schemas.microsoft.com/office/drawing/2014/main" val="2081888923"/>
                  </a:ext>
                </a:extLst>
              </a:tr>
              <a:tr h="680794">
                <a:tc>
                  <a:txBody>
                    <a:bodyPr/>
                    <a:lstStyle/>
                    <a:p>
                      <a:r>
                        <a:rPr lang="en-US" dirty="0"/>
                        <a:t>Increased intrathoracic pressure during episodes</a:t>
                      </a:r>
                    </a:p>
                  </a:txBody>
                  <a:tcPr/>
                </a:tc>
                <a:tc>
                  <a:txBody>
                    <a:bodyPr/>
                    <a:lstStyle/>
                    <a:p>
                      <a:r>
                        <a:rPr lang="en-US" dirty="0"/>
                        <a:t>Decreased intrathoracic pressure during episodes </a:t>
                      </a:r>
                    </a:p>
                  </a:txBody>
                  <a:tcPr/>
                </a:tc>
                <a:extLst>
                  <a:ext uri="{0D108BD9-81ED-4DB2-BD59-A6C34878D82A}">
                    <a16:rowId xmlns:a16="http://schemas.microsoft.com/office/drawing/2014/main" val="2621020335"/>
                  </a:ext>
                </a:extLst>
              </a:tr>
              <a:tr h="394428">
                <a:tc>
                  <a:txBody>
                    <a:bodyPr/>
                    <a:lstStyle/>
                    <a:p>
                      <a:r>
                        <a:rPr lang="en-US" dirty="0"/>
                        <a:t>Pneumatic splint (PEEP) works</a:t>
                      </a:r>
                    </a:p>
                  </a:txBody>
                  <a:tcPr/>
                </a:tc>
                <a:tc>
                  <a:txBody>
                    <a:bodyPr/>
                    <a:lstStyle/>
                    <a:p>
                      <a:r>
                        <a:rPr lang="en-US" dirty="0"/>
                        <a:t>Pneumatic splint (PEEP) works</a:t>
                      </a:r>
                    </a:p>
                  </a:txBody>
                  <a:tcPr/>
                </a:tc>
                <a:extLst>
                  <a:ext uri="{0D108BD9-81ED-4DB2-BD59-A6C34878D82A}">
                    <a16:rowId xmlns:a16="http://schemas.microsoft.com/office/drawing/2014/main" val="2631111625"/>
                  </a:ext>
                </a:extLst>
              </a:tr>
            </a:tbl>
          </a:graphicData>
        </a:graphic>
      </p:graphicFrame>
    </p:spTree>
    <p:extLst>
      <p:ext uri="{BB962C8B-B14F-4D97-AF65-F5344CB8AC3E}">
        <p14:creationId xmlns:p14="http://schemas.microsoft.com/office/powerpoint/2010/main" val="30325192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0BF00-8711-2C26-34FD-C8840F31E9F0}"/>
              </a:ext>
            </a:extLst>
          </p:cNvPr>
          <p:cNvSpPr>
            <a:spLocks noGrp="1"/>
          </p:cNvSpPr>
          <p:nvPr>
            <p:ph type="title"/>
          </p:nvPr>
        </p:nvSpPr>
        <p:spPr/>
        <p:txBody>
          <a:bodyPr/>
          <a:lstStyle/>
          <a:p>
            <a:r>
              <a:rPr lang="en-US" dirty="0"/>
              <a:t>Re: laryngospasm and tracheostomy? </a:t>
            </a:r>
          </a:p>
        </p:txBody>
      </p:sp>
      <p:sp>
        <p:nvSpPr>
          <p:cNvPr id="3" name="Content Placeholder 2">
            <a:extLst>
              <a:ext uri="{FF2B5EF4-FFF2-40B4-BE49-F238E27FC236}">
                <a16:creationId xmlns:a16="http://schemas.microsoft.com/office/drawing/2014/main" id="{234551D1-8886-811A-E47B-9540A5FBF6C4}"/>
              </a:ext>
            </a:extLst>
          </p:cNvPr>
          <p:cNvSpPr>
            <a:spLocks noGrp="1"/>
          </p:cNvSpPr>
          <p:nvPr>
            <p:ph idx="1"/>
          </p:nvPr>
        </p:nvSpPr>
        <p:spPr>
          <a:xfrm>
            <a:off x="838200" y="1825625"/>
            <a:ext cx="6748849" cy="4351338"/>
          </a:xfrm>
        </p:spPr>
        <p:txBody>
          <a:bodyPr/>
          <a:lstStyle/>
          <a:p>
            <a:r>
              <a:rPr lang="en-US" dirty="0"/>
              <a:t>Methods to increase end-expiratory pressure are adaptive</a:t>
            </a:r>
          </a:p>
          <a:p>
            <a:pPr lvl="1"/>
            <a:r>
              <a:rPr lang="en-US" dirty="0"/>
              <a:t>Pursed lip breathing</a:t>
            </a:r>
          </a:p>
          <a:p>
            <a:pPr lvl="1"/>
            <a:r>
              <a:rPr lang="en-US" dirty="0"/>
              <a:t>Laryngospasm (</a:t>
            </a:r>
            <a:r>
              <a:rPr lang="en-US" dirty="0" err="1"/>
              <a:t>exh</a:t>
            </a:r>
            <a:r>
              <a:rPr lang="en-US" dirty="0"/>
              <a:t>?)</a:t>
            </a:r>
          </a:p>
          <a:p>
            <a:pPr lvl="1"/>
            <a:endParaRPr lang="en-US" dirty="0"/>
          </a:p>
          <a:p>
            <a:r>
              <a:rPr lang="en-US" dirty="0"/>
              <a:t>Tracheostomy’s influence on PEEP?</a:t>
            </a:r>
          </a:p>
          <a:p>
            <a:pPr lvl="1"/>
            <a:r>
              <a:rPr lang="en-US" dirty="0"/>
              <a:t>He thinks it helped (diagnosis by therapeutic response is challenging)</a:t>
            </a:r>
          </a:p>
          <a:p>
            <a:pPr lvl="1"/>
            <a:r>
              <a:rPr lang="en-US" dirty="0"/>
              <a:t>Currently in place to help facilitate mucus secretions…</a:t>
            </a:r>
          </a:p>
        </p:txBody>
      </p:sp>
      <p:pic>
        <p:nvPicPr>
          <p:cNvPr id="2050" name="Picture 2" descr="Details are in the caption following the image">
            <a:extLst>
              <a:ext uri="{FF2B5EF4-FFF2-40B4-BE49-F238E27FC236}">
                <a16:creationId xmlns:a16="http://schemas.microsoft.com/office/drawing/2014/main" id="{9AFE8CC0-B397-A44B-24E2-EEFE6B95FA03}"/>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7735329" y="2373085"/>
            <a:ext cx="4084845" cy="3256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7374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8313E-1C9A-0EF1-DFB7-290DAD868273}"/>
              </a:ext>
            </a:extLst>
          </p:cNvPr>
          <p:cNvSpPr>
            <a:spLocks noGrp="1"/>
          </p:cNvSpPr>
          <p:nvPr>
            <p:ph type="title"/>
          </p:nvPr>
        </p:nvSpPr>
        <p:spPr/>
        <p:txBody>
          <a:bodyPr/>
          <a:lstStyle/>
          <a:p>
            <a:r>
              <a:rPr lang="en-US" dirty="0"/>
              <a:t>Graham J. Annals of PGR (2022)</a:t>
            </a:r>
          </a:p>
        </p:txBody>
      </p:sp>
      <p:sp>
        <p:nvSpPr>
          <p:cNvPr id="3" name="Content Placeholder 2">
            <a:extLst>
              <a:ext uri="{FF2B5EF4-FFF2-40B4-BE49-F238E27FC236}">
                <a16:creationId xmlns:a16="http://schemas.microsoft.com/office/drawing/2014/main" id="{E8B928C7-0A28-2580-27A0-E9A87C9337EC}"/>
              </a:ext>
            </a:extLst>
          </p:cNvPr>
          <p:cNvSpPr>
            <a:spLocks noGrp="1"/>
          </p:cNvSpPr>
          <p:nvPr>
            <p:ph idx="1"/>
          </p:nvPr>
        </p:nvSpPr>
        <p:spPr>
          <a:xfrm>
            <a:off x="838200" y="1825625"/>
            <a:ext cx="4141573" cy="4351338"/>
          </a:xfrm>
        </p:spPr>
        <p:txBody>
          <a:bodyPr>
            <a:normAutofit lnSpcReduction="10000"/>
          </a:bodyPr>
          <a:lstStyle/>
          <a:p>
            <a:pPr marL="0" indent="0">
              <a:buNone/>
            </a:pPr>
            <a:r>
              <a:rPr lang="en-US" dirty="0"/>
              <a:t>ISHAM Criteria for ABPA-S </a:t>
            </a:r>
          </a:p>
          <a:p>
            <a:r>
              <a:rPr lang="en-US" dirty="0"/>
              <a:t>Existing Asthma dx</a:t>
            </a:r>
          </a:p>
          <a:p>
            <a:r>
              <a:rPr lang="en-US" dirty="0"/>
              <a:t>Imaging limited, no known bronchiectasis but definitely large volume mucus</a:t>
            </a:r>
          </a:p>
          <a:p>
            <a:r>
              <a:rPr lang="en-US" dirty="0"/>
              <a:t>Aspergillus on cx</a:t>
            </a:r>
          </a:p>
          <a:p>
            <a:r>
              <a:rPr lang="en-US" dirty="0"/>
              <a:t>On 10mg+ prednisone</a:t>
            </a:r>
          </a:p>
          <a:p>
            <a:pPr lvl="1"/>
            <a:r>
              <a:rPr lang="en-US" dirty="0" err="1"/>
              <a:t>IgE</a:t>
            </a:r>
            <a:r>
              <a:rPr lang="en-US" dirty="0"/>
              <a:t> 1200 (x2)</a:t>
            </a:r>
          </a:p>
          <a:p>
            <a:pPr lvl="1"/>
            <a:r>
              <a:rPr lang="en-US" dirty="0"/>
              <a:t>Eos 300ish range (x many)</a:t>
            </a:r>
          </a:p>
        </p:txBody>
      </p:sp>
      <p:pic>
        <p:nvPicPr>
          <p:cNvPr id="5" name="Picture 4" descr="Diagram&#10;&#10;Description automatically generated">
            <a:extLst>
              <a:ext uri="{FF2B5EF4-FFF2-40B4-BE49-F238E27FC236}">
                <a16:creationId xmlns:a16="http://schemas.microsoft.com/office/drawing/2014/main" id="{001696AF-6140-7969-298B-D0B25E51C42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128054" y="1360629"/>
            <a:ext cx="7063946" cy="5324774"/>
          </a:xfrm>
          <a:prstGeom prst="rect">
            <a:avLst/>
          </a:prstGeom>
        </p:spPr>
      </p:pic>
    </p:spTree>
    <p:extLst>
      <p:ext uri="{BB962C8B-B14F-4D97-AF65-F5344CB8AC3E}">
        <p14:creationId xmlns:p14="http://schemas.microsoft.com/office/powerpoint/2010/main" val="7029317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84346-0364-F38E-DEA6-0548312DEE65}"/>
              </a:ext>
            </a:extLst>
          </p:cNvPr>
          <p:cNvSpPr>
            <a:spLocks noGrp="1"/>
          </p:cNvSpPr>
          <p:nvPr>
            <p:ph type="title"/>
          </p:nvPr>
        </p:nvSpPr>
        <p:spPr/>
        <p:txBody>
          <a:bodyPr/>
          <a:lstStyle/>
          <a:p>
            <a:r>
              <a:rPr lang="en-US" dirty="0"/>
              <a:t>Why Orthopnea?</a:t>
            </a:r>
          </a:p>
        </p:txBody>
      </p:sp>
      <p:sp>
        <p:nvSpPr>
          <p:cNvPr id="3" name="Content Placeholder 2">
            <a:extLst>
              <a:ext uri="{FF2B5EF4-FFF2-40B4-BE49-F238E27FC236}">
                <a16:creationId xmlns:a16="http://schemas.microsoft.com/office/drawing/2014/main" id="{B278F875-7C64-471D-5D98-46B85D4A8D37}"/>
              </a:ext>
            </a:extLst>
          </p:cNvPr>
          <p:cNvSpPr>
            <a:spLocks noGrp="1"/>
          </p:cNvSpPr>
          <p:nvPr>
            <p:ph idx="1"/>
          </p:nvPr>
        </p:nvSpPr>
        <p:spPr>
          <a:xfrm>
            <a:off x="5313404" y="1825625"/>
            <a:ext cx="6040395" cy="4351338"/>
          </a:xfrm>
        </p:spPr>
        <p:txBody>
          <a:bodyPr/>
          <a:lstStyle/>
          <a:p>
            <a:r>
              <a:rPr lang="en-US" dirty="0"/>
              <a:t>Usual mechanisms of orthopnea</a:t>
            </a:r>
          </a:p>
          <a:p>
            <a:pPr lvl="1"/>
            <a:r>
              <a:rPr lang="en-US" dirty="0"/>
              <a:t>Increased venous return</a:t>
            </a:r>
          </a:p>
          <a:p>
            <a:pPr lvl="1"/>
            <a:r>
              <a:rPr lang="en-US" dirty="0"/>
              <a:t>Upward displacement of abdomen </a:t>
            </a:r>
          </a:p>
          <a:p>
            <a:pPr lvl="1"/>
            <a:r>
              <a:rPr lang="en-US" dirty="0"/>
              <a:t>Increased diaphragm dependence</a:t>
            </a:r>
          </a:p>
          <a:p>
            <a:r>
              <a:rPr lang="en-US" dirty="0"/>
              <a:t>Could increased superior intrapleural pressure cause collapse?</a:t>
            </a:r>
          </a:p>
          <a:p>
            <a:pPr lvl="1"/>
            <a:r>
              <a:rPr lang="en-US" dirty="0"/>
              <a:t>… but would sedation change?</a:t>
            </a:r>
          </a:p>
        </p:txBody>
      </p:sp>
      <p:pic>
        <p:nvPicPr>
          <p:cNvPr id="4" name="Picture 3">
            <a:extLst>
              <a:ext uri="{FF2B5EF4-FFF2-40B4-BE49-F238E27FC236}">
                <a16:creationId xmlns:a16="http://schemas.microsoft.com/office/drawing/2014/main" id="{867494B6-BDF9-8600-A21F-E5C5D00AD5CE}"/>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087395" y="1825625"/>
            <a:ext cx="3781168" cy="4351338"/>
          </a:xfrm>
          <a:prstGeom prst="rect">
            <a:avLst/>
          </a:prstGeom>
        </p:spPr>
      </p:pic>
      <p:sp>
        <p:nvSpPr>
          <p:cNvPr id="5" name="Frame 4">
            <a:extLst>
              <a:ext uri="{FF2B5EF4-FFF2-40B4-BE49-F238E27FC236}">
                <a16:creationId xmlns:a16="http://schemas.microsoft.com/office/drawing/2014/main" id="{111B218E-14CE-3E14-A5D7-1EE9CF6E441B}"/>
              </a:ext>
            </a:extLst>
          </p:cNvPr>
          <p:cNvSpPr/>
          <p:nvPr/>
        </p:nvSpPr>
        <p:spPr>
          <a:xfrm>
            <a:off x="3546389" y="2533135"/>
            <a:ext cx="889687" cy="469557"/>
          </a:xfrm>
          <a:prstGeom prst="fram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Frame 5">
            <a:extLst>
              <a:ext uri="{FF2B5EF4-FFF2-40B4-BE49-F238E27FC236}">
                <a16:creationId xmlns:a16="http://schemas.microsoft.com/office/drawing/2014/main" id="{4CE978D1-7D9A-3726-906E-2F5CEBC77DD9}"/>
              </a:ext>
            </a:extLst>
          </p:cNvPr>
          <p:cNvSpPr/>
          <p:nvPr/>
        </p:nvSpPr>
        <p:spPr>
          <a:xfrm>
            <a:off x="3212756" y="5424616"/>
            <a:ext cx="494271" cy="345989"/>
          </a:xfrm>
          <a:prstGeom prst="fram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5984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BE5B2-DD18-994E-34ED-F0DB291759CB}"/>
              </a:ext>
            </a:extLst>
          </p:cNvPr>
          <p:cNvSpPr>
            <a:spLocks noGrp="1"/>
          </p:cNvSpPr>
          <p:nvPr>
            <p:ph type="title"/>
          </p:nvPr>
        </p:nvSpPr>
        <p:spPr/>
        <p:txBody>
          <a:bodyPr>
            <a:normAutofit/>
          </a:bodyPr>
          <a:lstStyle/>
          <a:p>
            <a:r>
              <a:rPr lang="en-US" sz="2400" dirty="0"/>
              <a:t>Case: 60M Veteran from ID to establish in VA pulmonary clinic due to recurrent infections, tracheostomy, and dyspnea.</a:t>
            </a:r>
          </a:p>
        </p:txBody>
      </p:sp>
      <p:sp>
        <p:nvSpPr>
          <p:cNvPr id="3" name="Content Placeholder 2">
            <a:extLst>
              <a:ext uri="{FF2B5EF4-FFF2-40B4-BE49-F238E27FC236}">
                <a16:creationId xmlns:a16="http://schemas.microsoft.com/office/drawing/2014/main" id="{12D45D37-6F7B-329C-66E4-5CA5B615FDDA}"/>
              </a:ext>
            </a:extLst>
          </p:cNvPr>
          <p:cNvSpPr>
            <a:spLocks noGrp="1"/>
          </p:cNvSpPr>
          <p:nvPr>
            <p:ph idx="1"/>
          </p:nvPr>
        </p:nvSpPr>
        <p:spPr/>
        <p:txBody>
          <a:bodyPr/>
          <a:lstStyle/>
          <a:p>
            <a:r>
              <a:rPr lang="en-US" dirty="0"/>
              <a:t>Played football in high school – no limitation</a:t>
            </a:r>
          </a:p>
          <a:p>
            <a:r>
              <a:rPr lang="en-US" dirty="0"/>
              <a:t>Diagnosed with asthma during his 20s while in the military. Had exacerbations leading to ED visits. Inhalers helped dramatically. </a:t>
            </a:r>
          </a:p>
          <a:p>
            <a:r>
              <a:rPr lang="en-US" dirty="0"/>
              <a:t>Heavy artillery in Bosnia &amp; Iraq. 23 years of service. +burn pits and other fumes (and dusts) </a:t>
            </a:r>
          </a:p>
          <a:p>
            <a:r>
              <a:rPr lang="en-US" dirty="0"/>
              <a:t>Diagnosed with sleep apnea. On PAP</a:t>
            </a:r>
          </a:p>
        </p:txBody>
      </p:sp>
    </p:spTree>
    <p:extLst>
      <p:ext uri="{BB962C8B-B14F-4D97-AF65-F5344CB8AC3E}">
        <p14:creationId xmlns:p14="http://schemas.microsoft.com/office/powerpoint/2010/main" val="12274281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B2BC5-78BC-E648-861C-06030B8EC2CE}"/>
              </a:ext>
            </a:extLst>
          </p:cNvPr>
          <p:cNvSpPr>
            <a:spLocks noGrp="1"/>
          </p:cNvSpPr>
          <p:nvPr>
            <p:ph type="title"/>
          </p:nvPr>
        </p:nvSpPr>
        <p:spPr/>
        <p:txBody>
          <a:bodyPr/>
          <a:lstStyle/>
          <a:p>
            <a:r>
              <a:rPr lang="en-US" dirty="0"/>
              <a:t>Why Orthopnea?</a:t>
            </a:r>
          </a:p>
        </p:txBody>
      </p:sp>
      <p:sp>
        <p:nvSpPr>
          <p:cNvPr id="3" name="Content Placeholder 2">
            <a:extLst>
              <a:ext uri="{FF2B5EF4-FFF2-40B4-BE49-F238E27FC236}">
                <a16:creationId xmlns:a16="http://schemas.microsoft.com/office/drawing/2014/main" id="{8ECB321F-A028-AC4D-8F99-F7CBA2C7A235}"/>
              </a:ext>
            </a:extLst>
          </p:cNvPr>
          <p:cNvSpPr>
            <a:spLocks noGrp="1"/>
          </p:cNvSpPr>
          <p:nvPr>
            <p:ph idx="1"/>
          </p:nvPr>
        </p:nvSpPr>
        <p:spPr>
          <a:xfrm>
            <a:off x="838200" y="1825625"/>
            <a:ext cx="8053748" cy="2276003"/>
          </a:xfrm>
        </p:spPr>
        <p:txBody>
          <a:bodyPr>
            <a:normAutofit fontScale="77500" lnSpcReduction="20000"/>
          </a:bodyPr>
          <a:lstStyle/>
          <a:p>
            <a:r>
              <a:rPr lang="en-US" dirty="0"/>
              <a:t>Patient S.M. 44F bilateral amygdala destruction due to </a:t>
            </a:r>
            <a:r>
              <a:rPr lang="en-US" dirty="0" err="1"/>
              <a:t>Urbach-Wiethe</a:t>
            </a:r>
            <a:r>
              <a:rPr lang="en-US" dirty="0"/>
              <a:t> </a:t>
            </a:r>
            <a:r>
              <a:rPr lang="en-US" dirty="0" err="1"/>
              <a:t>Dz</a:t>
            </a:r>
            <a:endParaRPr lang="en-US" dirty="0"/>
          </a:p>
          <a:p>
            <a:r>
              <a:rPr lang="en-US" dirty="0"/>
              <a:t>No experience of fear in everyday life or conventional experimental stimuli (e.g. exposure to large spiders) since childhood</a:t>
            </a:r>
          </a:p>
          <a:p>
            <a:r>
              <a:rPr lang="en-US" dirty="0"/>
              <a:t>FiCO2 35% → panic</a:t>
            </a:r>
          </a:p>
          <a:p>
            <a:r>
              <a:rPr lang="en-US" dirty="0"/>
              <a:t>Fear from air hunger bypasses amygdala</a:t>
            </a:r>
          </a:p>
          <a:p>
            <a:r>
              <a:rPr lang="en-US" dirty="0"/>
              <a:t>We don’t fear asphyxiation the same way we fear anything else </a:t>
            </a:r>
          </a:p>
        </p:txBody>
      </p:sp>
      <p:pic>
        <p:nvPicPr>
          <p:cNvPr id="4" name="Picture 3">
            <a:extLst>
              <a:ext uri="{FF2B5EF4-FFF2-40B4-BE49-F238E27FC236}">
                <a16:creationId xmlns:a16="http://schemas.microsoft.com/office/drawing/2014/main" id="{5AD468C1-D191-9F39-E349-B995B02A9152}"/>
              </a:ext>
            </a:extLst>
          </p:cNvPr>
          <p:cNvPicPr>
            <a:picLocks noChangeAspect="1"/>
          </p:cNvPicPr>
          <p:nvPr/>
        </p:nvPicPr>
        <p:blipFill>
          <a:blip r:embed="rId3"/>
          <a:stretch>
            <a:fillRect/>
          </a:stretch>
        </p:blipFill>
        <p:spPr>
          <a:xfrm>
            <a:off x="838200" y="4437063"/>
            <a:ext cx="4927600" cy="1739900"/>
          </a:xfrm>
          <a:prstGeom prst="rect">
            <a:avLst/>
          </a:prstGeom>
        </p:spPr>
      </p:pic>
      <p:pic>
        <p:nvPicPr>
          <p:cNvPr id="5" name="Picture 4">
            <a:extLst>
              <a:ext uri="{FF2B5EF4-FFF2-40B4-BE49-F238E27FC236}">
                <a16:creationId xmlns:a16="http://schemas.microsoft.com/office/drawing/2014/main" id="{BA4C4AEC-4729-5ECF-E691-AEF2F49B091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891948" y="449713"/>
            <a:ext cx="2355962" cy="3567327"/>
          </a:xfrm>
          <a:prstGeom prst="rect">
            <a:avLst/>
          </a:prstGeom>
        </p:spPr>
      </p:pic>
      <p:pic>
        <p:nvPicPr>
          <p:cNvPr id="6" name="Picture 5">
            <a:extLst>
              <a:ext uri="{FF2B5EF4-FFF2-40B4-BE49-F238E27FC236}">
                <a16:creationId xmlns:a16="http://schemas.microsoft.com/office/drawing/2014/main" id="{C64B7C96-598C-FA06-F8A7-6B420ABD0ED8}"/>
              </a:ext>
            </a:extLst>
          </p:cNvPr>
          <p:cNvPicPr>
            <a:picLocks noChangeAspect="1"/>
          </p:cNvPicPr>
          <p:nvPr/>
        </p:nvPicPr>
        <p:blipFill>
          <a:blip r:embed="rId5"/>
          <a:stretch>
            <a:fillRect/>
          </a:stretch>
        </p:blipFill>
        <p:spPr>
          <a:xfrm>
            <a:off x="6843584" y="4849813"/>
            <a:ext cx="4940300" cy="914400"/>
          </a:xfrm>
          <a:prstGeom prst="rect">
            <a:avLst/>
          </a:prstGeom>
        </p:spPr>
      </p:pic>
    </p:spTree>
    <p:extLst>
      <p:ext uri="{BB962C8B-B14F-4D97-AF65-F5344CB8AC3E}">
        <p14:creationId xmlns:p14="http://schemas.microsoft.com/office/powerpoint/2010/main" val="31442100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32E60-AB4F-6448-85E2-5BEC86FF0FC9}"/>
              </a:ext>
            </a:extLst>
          </p:cNvPr>
          <p:cNvSpPr>
            <a:spLocks noGrp="1"/>
          </p:cNvSpPr>
          <p:nvPr>
            <p:ph type="title"/>
          </p:nvPr>
        </p:nvSpPr>
        <p:spPr/>
        <p:txBody>
          <a:bodyPr/>
          <a:lstStyle/>
          <a:p>
            <a:r>
              <a:rPr lang="en-US" dirty="0"/>
              <a:t>Air Hunger: Risk of PTSD?</a:t>
            </a:r>
          </a:p>
        </p:txBody>
      </p:sp>
      <p:sp>
        <p:nvSpPr>
          <p:cNvPr id="3" name="Content Placeholder 2">
            <a:extLst>
              <a:ext uri="{FF2B5EF4-FFF2-40B4-BE49-F238E27FC236}">
                <a16:creationId xmlns:a16="http://schemas.microsoft.com/office/drawing/2014/main" id="{B14AACC8-C6DD-4A43-8351-D7236A943755}"/>
              </a:ext>
            </a:extLst>
          </p:cNvPr>
          <p:cNvSpPr>
            <a:spLocks noGrp="1"/>
          </p:cNvSpPr>
          <p:nvPr>
            <p:ph idx="1"/>
          </p:nvPr>
        </p:nvSpPr>
        <p:spPr/>
        <p:txBody>
          <a:bodyPr>
            <a:normAutofit fontScale="77500" lnSpcReduction="20000"/>
          </a:bodyPr>
          <a:lstStyle/>
          <a:p>
            <a:r>
              <a:rPr lang="en-US" dirty="0"/>
              <a:t>55 survivors of torture: asphyxiation (waterboarding) strongest predictor of PTSD</a:t>
            </a:r>
          </a:p>
          <a:p>
            <a:pPr lvl="1"/>
            <a:r>
              <a:rPr lang="en-US" dirty="0"/>
              <a:t>No ceiling effect (risk of PTSD) to repeat episodes: nearly unique</a:t>
            </a:r>
          </a:p>
          <a:p>
            <a:r>
              <a:rPr lang="en-US" dirty="0"/>
              <a:t>279 survivors of torture in Eastern block: uncontrollability leads to hopelessness, second most aversive (only after rape) </a:t>
            </a:r>
          </a:p>
          <a:p>
            <a:r>
              <a:rPr lang="en-US" dirty="0" err="1"/>
              <a:t>DyStress</a:t>
            </a:r>
            <a:r>
              <a:rPr lang="en-US" dirty="0"/>
              <a:t> – REVA Network prospective cohort</a:t>
            </a:r>
          </a:p>
          <a:p>
            <a:pPr lvl="1"/>
            <a:r>
              <a:rPr lang="en-US" dirty="0"/>
              <a:t>2016-2018; N=612. Patients requiring 24+ </a:t>
            </a:r>
            <a:r>
              <a:rPr lang="en-US" dirty="0" err="1"/>
              <a:t>hrs</a:t>
            </a:r>
            <a:r>
              <a:rPr lang="en-US" dirty="0"/>
              <a:t> of IMV, enrolled once able to communicate. Assessed daily</a:t>
            </a:r>
          </a:p>
          <a:p>
            <a:pPr lvl="2"/>
            <a:r>
              <a:rPr lang="en-US" dirty="0"/>
              <a:t>762 assessed but not enrolled – mostly couldn’t communicate.</a:t>
            </a:r>
          </a:p>
          <a:p>
            <a:pPr lvl="1"/>
            <a:r>
              <a:rPr lang="en-US" dirty="0"/>
              <a:t>Exposure: “Are you having trouble breathing now”, 0-10 VAS to quantify</a:t>
            </a:r>
          </a:p>
          <a:p>
            <a:pPr lvl="2"/>
            <a:r>
              <a:rPr lang="en-US" dirty="0"/>
              <a:t>Choose between: air hunger, excessive respiratory effort. Also, </a:t>
            </a:r>
            <a:r>
              <a:rPr lang="en-US" dirty="0" err="1"/>
              <a:t>anxiety+pain</a:t>
            </a:r>
            <a:endParaRPr lang="en-US" dirty="0"/>
          </a:p>
          <a:p>
            <a:pPr lvl="1"/>
            <a:r>
              <a:rPr lang="en-US" dirty="0"/>
              <a:t>Outcomes: 34% dyspnea @ enrollment (71% air hunger), severity 5</a:t>
            </a:r>
          </a:p>
          <a:p>
            <a:pPr lvl="2"/>
            <a:r>
              <a:rPr lang="en-US" dirty="0"/>
              <a:t>ICU LOS: 6d vs 6d for dyspneic and non-dyspneic</a:t>
            </a:r>
          </a:p>
          <a:p>
            <a:pPr lvl="2"/>
            <a:r>
              <a:rPr lang="en-US" dirty="0"/>
              <a:t>90d interview: </a:t>
            </a:r>
            <a:r>
              <a:rPr lang="en-US" b="1" dirty="0"/>
              <a:t>PTSD – 29% vs 13%</a:t>
            </a:r>
            <a:r>
              <a:rPr lang="en-US" dirty="0"/>
              <a:t>; rate highest in patients choosing “Air Hunger”</a:t>
            </a:r>
          </a:p>
          <a:p>
            <a:pPr lvl="3"/>
            <a:r>
              <a:rPr lang="en-US" dirty="0"/>
              <a:t>Independently associated in multivariable model (</a:t>
            </a:r>
            <a:r>
              <a:rPr lang="en-US" b="1" dirty="0"/>
              <a:t>OR 2.47</a:t>
            </a:r>
            <a:r>
              <a:rPr lang="en-US" dirty="0"/>
              <a:t>) account for other chars</a:t>
            </a:r>
          </a:p>
          <a:p>
            <a:pPr lvl="1"/>
            <a:r>
              <a:rPr lang="en-US" dirty="0"/>
              <a:t>Limitation: unknown if the rate of dyspnea (or recollection) is ↑ or ↓ in patients unable to communicate.</a:t>
            </a:r>
          </a:p>
          <a:p>
            <a:endParaRPr lang="en-US" dirty="0"/>
          </a:p>
        </p:txBody>
      </p:sp>
    </p:spTree>
    <p:extLst>
      <p:ext uri="{BB962C8B-B14F-4D97-AF65-F5344CB8AC3E}">
        <p14:creationId xmlns:p14="http://schemas.microsoft.com/office/powerpoint/2010/main" val="26570402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E6CD9-B97D-783D-C4D9-F3B6B3104BCD}"/>
              </a:ext>
            </a:extLst>
          </p:cNvPr>
          <p:cNvSpPr>
            <a:spLocks noGrp="1"/>
          </p:cNvSpPr>
          <p:nvPr>
            <p:ph type="title"/>
          </p:nvPr>
        </p:nvSpPr>
        <p:spPr/>
        <p:txBody>
          <a:bodyPr/>
          <a:lstStyle/>
          <a:p>
            <a:r>
              <a:rPr lang="en-US" dirty="0"/>
              <a:t>Does Starling Explain This?</a:t>
            </a:r>
          </a:p>
        </p:txBody>
      </p:sp>
      <p:sp>
        <p:nvSpPr>
          <p:cNvPr id="3" name="Content Placeholder 2">
            <a:extLst>
              <a:ext uri="{FF2B5EF4-FFF2-40B4-BE49-F238E27FC236}">
                <a16:creationId xmlns:a16="http://schemas.microsoft.com/office/drawing/2014/main" id="{968F0A71-D1F4-C617-F550-1B654A1D569A}"/>
              </a:ext>
            </a:extLst>
          </p:cNvPr>
          <p:cNvSpPr>
            <a:spLocks noGrp="1"/>
          </p:cNvSpPr>
          <p:nvPr>
            <p:ph idx="1"/>
          </p:nvPr>
        </p:nvSpPr>
        <p:spPr>
          <a:xfrm>
            <a:off x="838200" y="1825625"/>
            <a:ext cx="5257800" cy="4351338"/>
          </a:xfrm>
        </p:spPr>
        <p:txBody>
          <a:bodyPr>
            <a:normAutofit fontScale="62500" lnSpcReduction="20000"/>
          </a:bodyPr>
          <a:lstStyle/>
          <a:p>
            <a:r>
              <a:rPr lang="en-US" dirty="0">
                <a:solidFill>
                  <a:srgbClr val="000000"/>
                </a:solidFill>
                <a:effectLst/>
                <a:latin typeface="Helvetica Neue" panose="02000503000000020004" pitchFamily="2" charset="0"/>
              </a:rPr>
              <a:t>Review: Effort independent portion of exhalation curve – increases in driving pressure no longer increase flow</a:t>
            </a:r>
          </a:p>
          <a:p>
            <a:r>
              <a:rPr lang="en-US" dirty="0">
                <a:effectLst/>
                <a:latin typeface="Helvetica Neue" panose="02000503000000020004" pitchFamily="2" charset="0"/>
              </a:rPr>
              <a:t>Starling: airway collapses whenever </a:t>
            </a:r>
            <a:r>
              <a:rPr lang="en-US" dirty="0" err="1">
                <a:effectLst/>
                <a:latin typeface="Helvetica Neue" panose="02000503000000020004" pitchFamily="2" charset="0"/>
              </a:rPr>
              <a:t>P_outside</a:t>
            </a:r>
            <a:r>
              <a:rPr lang="en-US" dirty="0">
                <a:effectLst/>
                <a:latin typeface="Helvetica Neue" panose="02000503000000020004" pitchFamily="2" charset="0"/>
              </a:rPr>
              <a:t> &gt; </a:t>
            </a:r>
            <a:r>
              <a:rPr lang="en-US" dirty="0" err="1">
                <a:effectLst/>
                <a:latin typeface="Helvetica Neue" panose="02000503000000020004" pitchFamily="2" charset="0"/>
              </a:rPr>
              <a:t>P_inside</a:t>
            </a:r>
            <a:endParaRPr lang="en-US" dirty="0">
              <a:solidFill>
                <a:srgbClr val="000000"/>
              </a:solidFill>
              <a:effectLst/>
              <a:latin typeface="Helvetica Neue" panose="02000503000000020004" pitchFamily="2" charset="0"/>
            </a:endParaRPr>
          </a:p>
          <a:p>
            <a:pPr lvl="1"/>
            <a:r>
              <a:rPr lang="en-US" dirty="0">
                <a:effectLst/>
                <a:latin typeface="Helvetica Neue" panose="02000503000000020004" pitchFamily="2" charset="0"/>
              </a:rPr>
              <a:t>Quiet breathing -&gt; Ohmic resistor (intrapleural pressure remains </a:t>
            </a:r>
            <a:r>
              <a:rPr lang="en-US" dirty="0" err="1">
                <a:effectLst/>
                <a:latin typeface="Helvetica Neue" panose="02000503000000020004" pitchFamily="2" charset="0"/>
              </a:rPr>
              <a:t>subatmospheric</a:t>
            </a:r>
            <a:r>
              <a:rPr lang="en-US" dirty="0">
                <a:effectLst/>
                <a:latin typeface="Helvetica Neue" panose="02000503000000020004" pitchFamily="2" charset="0"/>
              </a:rPr>
              <a:t> or close, airway remains stented open)</a:t>
            </a:r>
          </a:p>
          <a:p>
            <a:pPr lvl="1"/>
            <a:r>
              <a:rPr lang="en-US" dirty="0">
                <a:effectLst/>
                <a:latin typeface="Helvetica Neue" panose="02000503000000020004" pitchFamily="2" charset="0"/>
              </a:rPr>
              <a:t>Forced exhalation -&gt; Starling resistor (muscle </a:t>
            </a:r>
            <a:r>
              <a:rPr lang="en-US" dirty="0">
                <a:latin typeface="Helvetica Neue" panose="02000503000000020004" pitchFamily="2" charset="0"/>
              </a:rPr>
              <a:t>activity increases intrapleural pressure = earlier collapse of the airway)</a:t>
            </a:r>
            <a:endParaRPr lang="en-US" dirty="0">
              <a:effectLst/>
              <a:latin typeface="Helvetica Neue" panose="02000503000000020004" pitchFamily="2" charset="0"/>
            </a:endParaRPr>
          </a:p>
          <a:p>
            <a:r>
              <a:rPr lang="en-US" dirty="0">
                <a:effectLst/>
                <a:latin typeface="Helvetica Neue" panose="02000503000000020004" pitchFamily="2" charset="0"/>
              </a:rPr>
              <a:t>Equal Pressure Point: </a:t>
            </a:r>
          </a:p>
          <a:p>
            <a:pPr lvl="1"/>
            <a:r>
              <a:rPr lang="en-US" dirty="0">
                <a:effectLst/>
                <a:latin typeface="Helvetica Neue" panose="02000503000000020004" pitchFamily="2" charset="0"/>
              </a:rPr>
              <a:t>Upstream, airway behaves like an Ohmic resistor</a:t>
            </a:r>
          </a:p>
          <a:p>
            <a:pPr lvl="1"/>
            <a:r>
              <a:rPr lang="en-US" dirty="0">
                <a:effectLst/>
                <a:latin typeface="Helvetica Neue" panose="02000503000000020004" pitchFamily="2" charset="0"/>
              </a:rPr>
              <a:t>Downstream</a:t>
            </a:r>
            <a:r>
              <a:rPr lang="en-US" dirty="0">
                <a:latin typeface="Helvetica Neue" panose="02000503000000020004" pitchFamily="2" charset="0"/>
              </a:rPr>
              <a:t>, airway behaves like a Starling Resistor</a:t>
            </a:r>
          </a:p>
          <a:p>
            <a:r>
              <a:rPr lang="en-US" dirty="0">
                <a:latin typeface="Helvetica Neue" panose="02000503000000020004" pitchFamily="2" charset="0"/>
              </a:rPr>
              <a:t>Normal airway: some limit to maximal “Starling-ness”</a:t>
            </a:r>
          </a:p>
          <a:p>
            <a:r>
              <a:rPr lang="en-US" dirty="0">
                <a:effectLst/>
                <a:latin typeface="Helvetica Neue" panose="02000503000000020004" pitchFamily="2" charset="0"/>
              </a:rPr>
              <a:t>TBM: </a:t>
            </a:r>
            <a:r>
              <a:rPr lang="en-US" dirty="0">
                <a:latin typeface="Helvetica Neue" panose="02000503000000020004" pitchFamily="2" charset="0"/>
              </a:rPr>
              <a:t>no limit? </a:t>
            </a:r>
            <a:r>
              <a:rPr lang="en-US" b="1" dirty="0">
                <a:latin typeface="Helvetica Neue" panose="02000503000000020004" pitchFamily="2" charset="0"/>
              </a:rPr>
              <a:t>Would not lead to full flow cessation</a:t>
            </a:r>
            <a:r>
              <a:rPr lang="en-US" dirty="0">
                <a:latin typeface="Helvetica Neue" panose="02000503000000020004" pitchFamily="2" charset="0"/>
              </a:rPr>
              <a:t>, but may reduce flow</a:t>
            </a:r>
            <a:endParaRPr lang="en-US" dirty="0">
              <a:effectLst/>
              <a:latin typeface="Helvetica Neue" panose="02000503000000020004" pitchFamily="2" charset="0"/>
            </a:endParaRPr>
          </a:p>
        </p:txBody>
      </p:sp>
      <p:pic>
        <p:nvPicPr>
          <p:cNvPr id="8" name="Picture 7">
            <a:extLst>
              <a:ext uri="{FF2B5EF4-FFF2-40B4-BE49-F238E27FC236}">
                <a16:creationId xmlns:a16="http://schemas.microsoft.com/office/drawing/2014/main" id="{417903CB-4B9E-FD63-2DCB-A5F486B11F8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117148" y="1385094"/>
            <a:ext cx="3924300" cy="2616200"/>
          </a:xfrm>
          <a:prstGeom prst="rect">
            <a:avLst/>
          </a:prstGeom>
        </p:spPr>
      </p:pic>
      <p:pic>
        <p:nvPicPr>
          <p:cNvPr id="9" name="Picture 8">
            <a:extLst>
              <a:ext uri="{FF2B5EF4-FFF2-40B4-BE49-F238E27FC236}">
                <a16:creationId xmlns:a16="http://schemas.microsoft.com/office/drawing/2014/main" id="{91359735-EEDD-E17D-69D9-E67B36044AA0}"/>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117148" y="4001293"/>
            <a:ext cx="4053360" cy="2643827"/>
          </a:xfrm>
          <a:prstGeom prst="rect">
            <a:avLst/>
          </a:prstGeom>
        </p:spPr>
      </p:pic>
    </p:spTree>
    <p:extLst>
      <p:ext uri="{BB962C8B-B14F-4D97-AF65-F5344CB8AC3E}">
        <p14:creationId xmlns:p14="http://schemas.microsoft.com/office/powerpoint/2010/main" val="35656737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C0DD9-F218-7943-987C-197F4411410C}"/>
              </a:ext>
            </a:extLst>
          </p:cNvPr>
          <p:cNvSpPr>
            <a:spLocks noGrp="1"/>
          </p:cNvSpPr>
          <p:nvPr>
            <p:ph type="title"/>
          </p:nvPr>
        </p:nvSpPr>
        <p:spPr/>
        <p:txBody>
          <a:bodyPr/>
          <a:lstStyle/>
          <a:p>
            <a:r>
              <a:rPr lang="en-US" sz="4400" dirty="0"/>
              <a:t>Negative effort dependence</a:t>
            </a:r>
            <a:endParaRPr lang="en-US" dirty="0"/>
          </a:p>
        </p:txBody>
      </p:sp>
      <p:sp>
        <p:nvSpPr>
          <p:cNvPr id="3" name="Content Placeholder 2">
            <a:extLst>
              <a:ext uri="{FF2B5EF4-FFF2-40B4-BE49-F238E27FC236}">
                <a16:creationId xmlns:a16="http://schemas.microsoft.com/office/drawing/2014/main" id="{EA26CCA5-52A1-DE65-C5AC-9E900D277677}"/>
              </a:ext>
            </a:extLst>
          </p:cNvPr>
          <p:cNvSpPr>
            <a:spLocks noGrp="1"/>
          </p:cNvSpPr>
          <p:nvPr>
            <p:ph idx="1"/>
          </p:nvPr>
        </p:nvSpPr>
        <p:spPr/>
        <p:txBody>
          <a:bodyPr/>
          <a:lstStyle/>
          <a:p>
            <a:r>
              <a:rPr lang="en-US" dirty="0"/>
              <a:t>Starling model predicts no effort dependence. </a:t>
            </a:r>
          </a:p>
          <a:p>
            <a:r>
              <a:rPr lang="en-US" dirty="0"/>
              <a:t>In practice, negative effort dependence is observed (~50% of airway obstruction events for OSA)</a:t>
            </a:r>
          </a:p>
          <a:p>
            <a:pPr lvl="1"/>
            <a:r>
              <a:rPr lang="en-US" dirty="0"/>
              <a:t>Flow-mediated suction? Tissue folding? Greater proportional obstruction of mucus?</a:t>
            </a:r>
          </a:p>
        </p:txBody>
      </p:sp>
      <p:pic>
        <p:nvPicPr>
          <p:cNvPr id="6" name="Content Placeholder 4" descr="Diagram&#10;&#10;Description automatically generated">
            <a:extLst>
              <a:ext uri="{FF2B5EF4-FFF2-40B4-BE49-F238E27FC236}">
                <a16:creationId xmlns:a16="http://schemas.microsoft.com/office/drawing/2014/main" id="{5200C94B-9047-E8CF-A279-3B876B63019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030729" y="365125"/>
            <a:ext cx="3646406" cy="1647280"/>
          </a:xfrm>
          <a:prstGeom prst="rect">
            <a:avLst/>
          </a:prstGeom>
        </p:spPr>
      </p:pic>
      <p:pic>
        <p:nvPicPr>
          <p:cNvPr id="3074" name="Picture 2" descr="Fig. 1.">
            <a:extLst>
              <a:ext uri="{FF2B5EF4-FFF2-40B4-BE49-F238E27FC236}">
                <a16:creationId xmlns:a16="http://schemas.microsoft.com/office/drawing/2014/main" id="{3F8228E9-150F-FCDD-AB7E-47C14852ADB9}"/>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3521332" y="4001294"/>
            <a:ext cx="5149335" cy="24407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26908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4CBF6-01CF-8AB6-B182-D5A754DBC36C}"/>
              </a:ext>
            </a:extLst>
          </p:cNvPr>
          <p:cNvSpPr>
            <a:spLocks noGrp="1"/>
          </p:cNvSpPr>
          <p:nvPr>
            <p:ph type="title"/>
          </p:nvPr>
        </p:nvSpPr>
        <p:spPr/>
        <p:txBody>
          <a:bodyPr>
            <a:normAutofit/>
          </a:bodyPr>
          <a:lstStyle/>
          <a:p>
            <a:r>
              <a:rPr lang="en-US" sz="4000" dirty="0"/>
              <a:t>Why ‘Guppy Breathing’</a:t>
            </a:r>
          </a:p>
        </p:txBody>
      </p:sp>
      <p:sp>
        <p:nvSpPr>
          <p:cNvPr id="3" name="Content Placeholder 2">
            <a:extLst>
              <a:ext uri="{FF2B5EF4-FFF2-40B4-BE49-F238E27FC236}">
                <a16:creationId xmlns:a16="http://schemas.microsoft.com/office/drawing/2014/main" id="{23318EFC-4B3A-289B-2EBF-68AFA105E2BA}"/>
              </a:ext>
            </a:extLst>
          </p:cNvPr>
          <p:cNvSpPr>
            <a:spLocks noGrp="1"/>
          </p:cNvSpPr>
          <p:nvPr>
            <p:ph idx="1"/>
          </p:nvPr>
        </p:nvSpPr>
        <p:spPr>
          <a:xfrm>
            <a:off x="838200" y="4263081"/>
            <a:ext cx="5673811" cy="1913882"/>
          </a:xfrm>
        </p:spPr>
        <p:txBody>
          <a:bodyPr>
            <a:normAutofit lnSpcReduction="10000"/>
          </a:bodyPr>
          <a:lstStyle/>
          <a:p>
            <a:pPr marL="0" indent="0">
              <a:buNone/>
            </a:pPr>
            <a:endParaRPr lang="en-US" dirty="0">
              <a:effectLst/>
              <a:latin typeface="Helvetica Neue" panose="02000503000000020004" pitchFamily="2" charset="0"/>
            </a:endParaRPr>
          </a:p>
          <a:p>
            <a:r>
              <a:rPr lang="en-US" dirty="0">
                <a:effectLst/>
                <a:latin typeface="Helvetica Neue" panose="02000503000000020004" pitchFamily="2" charset="0"/>
              </a:rPr>
              <a:t>Dynamic hyper-inflation</a:t>
            </a:r>
          </a:p>
          <a:p>
            <a:r>
              <a:rPr lang="en-US" dirty="0">
                <a:latin typeface="Helvetica Neue" panose="02000503000000020004" pitchFamily="2" charset="0"/>
              </a:rPr>
              <a:t>Elevated work for same </a:t>
            </a:r>
            <a:r>
              <a:rPr lang="en-US" dirty="0" err="1">
                <a:latin typeface="Helvetica Neue" panose="02000503000000020004" pitchFamily="2" charset="0"/>
              </a:rPr>
              <a:t>Ve</a:t>
            </a:r>
            <a:endParaRPr lang="en-US" dirty="0">
              <a:latin typeface="Helvetica Neue" panose="02000503000000020004" pitchFamily="2" charset="0"/>
            </a:endParaRPr>
          </a:p>
          <a:p>
            <a:r>
              <a:rPr lang="en-US" dirty="0"/>
              <a:t>Mal-adaptive response</a:t>
            </a:r>
          </a:p>
        </p:txBody>
      </p:sp>
      <p:pic>
        <p:nvPicPr>
          <p:cNvPr id="6" name="Picture 5" descr="Diagram&#10;&#10;Description automatically generated">
            <a:extLst>
              <a:ext uri="{FF2B5EF4-FFF2-40B4-BE49-F238E27FC236}">
                <a16:creationId xmlns:a16="http://schemas.microsoft.com/office/drawing/2014/main" id="{DE3BFDF6-C225-61FA-39E7-FF7B66A9CD47}"/>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47234" y="1504859"/>
            <a:ext cx="4588475" cy="2841600"/>
          </a:xfrm>
          <a:prstGeom prst="rect">
            <a:avLst/>
          </a:prstGeom>
        </p:spPr>
      </p:pic>
      <p:pic>
        <p:nvPicPr>
          <p:cNvPr id="7" name="Picture 6">
            <a:extLst>
              <a:ext uri="{FF2B5EF4-FFF2-40B4-BE49-F238E27FC236}">
                <a16:creationId xmlns:a16="http://schemas.microsoft.com/office/drawing/2014/main" id="{04C5CE17-9298-635C-1681-B6CD480A7BD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19334" y="1690688"/>
            <a:ext cx="5143500" cy="4286950"/>
          </a:xfrm>
          <a:prstGeom prst="rect">
            <a:avLst/>
          </a:prstGeom>
        </p:spPr>
      </p:pic>
    </p:spTree>
    <p:extLst>
      <p:ext uri="{BB962C8B-B14F-4D97-AF65-F5344CB8AC3E}">
        <p14:creationId xmlns:p14="http://schemas.microsoft.com/office/powerpoint/2010/main" val="21211699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5F86A-9B0C-6E9A-49E3-8D81B2C0BBC8}"/>
              </a:ext>
            </a:extLst>
          </p:cNvPr>
          <p:cNvSpPr>
            <a:spLocks noGrp="1"/>
          </p:cNvSpPr>
          <p:nvPr>
            <p:ph type="title"/>
          </p:nvPr>
        </p:nvSpPr>
        <p:spPr/>
        <p:txBody>
          <a:bodyPr/>
          <a:lstStyle/>
          <a:p>
            <a:r>
              <a:rPr lang="en-US" dirty="0"/>
              <a:t>Why Torsemide?</a:t>
            </a:r>
          </a:p>
        </p:txBody>
      </p:sp>
      <p:sp>
        <p:nvSpPr>
          <p:cNvPr id="3" name="Content Placeholder 2">
            <a:extLst>
              <a:ext uri="{FF2B5EF4-FFF2-40B4-BE49-F238E27FC236}">
                <a16:creationId xmlns:a16="http://schemas.microsoft.com/office/drawing/2014/main" id="{5FB37F4D-8A06-DE64-3271-2D00A013354D}"/>
              </a:ext>
            </a:extLst>
          </p:cNvPr>
          <p:cNvSpPr>
            <a:spLocks noGrp="1"/>
          </p:cNvSpPr>
          <p:nvPr>
            <p:ph idx="1"/>
          </p:nvPr>
        </p:nvSpPr>
        <p:spPr>
          <a:xfrm>
            <a:off x="838200" y="1825625"/>
            <a:ext cx="3857368" cy="4351338"/>
          </a:xfrm>
        </p:spPr>
        <p:txBody>
          <a:bodyPr>
            <a:normAutofit fontScale="92500" lnSpcReduction="10000"/>
          </a:bodyPr>
          <a:lstStyle/>
          <a:p>
            <a:r>
              <a:rPr lang="en-US" dirty="0">
                <a:solidFill>
                  <a:srgbClr val="000000"/>
                </a:solidFill>
                <a:effectLst/>
                <a:latin typeface="Helvetica Neue" panose="02000503000000020004" pitchFamily="2" charset="0"/>
              </a:rPr>
              <a:t>Totally normal echo</a:t>
            </a:r>
          </a:p>
          <a:p>
            <a:r>
              <a:rPr lang="en-US" dirty="0">
                <a:solidFill>
                  <a:srgbClr val="000000"/>
                </a:solidFill>
                <a:effectLst/>
                <a:latin typeface="Helvetica Neue" panose="02000503000000020004" pitchFamily="2" charset="0"/>
              </a:rPr>
              <a:t>Periodic </a:t>
            </a:r>
            <a:r>
              <a:rPr lang="en-US" dirty="0">
                <a:solidFill>
                  <a:srgbClr val="000000"/>
                </a:solidFill>
                <a:latin typeface="Helvetica Neue" panose="02000503000000020004" pitchFamily="2" charset="0"/>
              </a:rPr>
              <a:t>increase in RV afterload?</a:t>
            </a:r>
          </a:p>
          <a:p>
            <a:r>
              <a:rPr lang="en-US" dirty="0">
                <a:solidFill>
                  <a:srgbClr val="000000"/>
                </a:solidFill>
                <a:latin typeface="Helvetica Neue" panose="02000503000000020004" pitchFamily="2" charset="0"/>
              </a:rPr>
              <a:t>Opposite effect of classic Post-obstructive Pulmonary Edema/POPE (positive, not negative, intrathoracic pressure)</a:t>
            </a:r>
          </a:p>
          <a:p>
            <a:r>
              <a:rPr lang="en-US" dirty="0">
                <a:solidFill>
                  <a:srgbClr val="000000"/>
                </a:solidFill>
                <a:effectLst/>
                <a:latin typeface="Helvetica Neue" panose="02000503000000020004" pitchFamily="2" charset="0"/>
              </a:rPr>
              <a:t>Clear lungs, but congested right heart?</a:t>
            </a:r>
            <a:endParaRPr lang="en-US" dirty="0">
              <a:effectLst/>
              <a:latin typeface="Helvetica Neue" panose="02000503000000020004" pitchFamily="2" charset="0"/>
            </a:endParaRPr>
          </a:p>
          <a:p>
            <a:endParaRPr lang="en-US" dirty="0"/>
          </a:p>
        </p:txBody>
      </p:sp>
      <p:pic>
        <p:nvPicPr>
          <p:cNvPr id="7" name="Picture 6" descr="A picture containing text&#10;&#10;Description automatically generated">
            <a:extLst>
              <a:ext uri="{FF2B5EF4-FFF2-40B4-BE49-F238E27FC236}">
                <a16:creationId xmlns:a16="http://schemas.microsoft.com/office/drawing/2014/main" id="{50F346D9-5430-EFE3-7B57-F9FA5EE4D9E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24367" y="625193"/>
            <a:ext cx="4948595" cy="5941049"/>
          </a:xfrm>
          <a:prstGeom prst="rect">
            <a:avLst/>
          </a:prstGeom>
        </p:spPr>
      </p:pic>
    </p:spTree>
    <p:extLst>
      <p:ext uri="{BB962C8B-B14F-4D97-AF65-F5344CB8AC3E}">
        <p14:creationId xmlns:p14="http://schemas.microsoft.com/office/powerpoint/2010/main" val="26308765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EF402-2B9F-9EF0-F5F7-4CE363C61BDF}"/>
              </a:ext>
            </a:extLst>
          </p:cNvPr>
          <p:cNvSpPr>
            <a:spLocks noGrp="1"/>
          </p:cNvSpPr>
          <p:nvPr>
            <p:ph type="title"/>
          </p:nvPr>
        </p:nvSpPr>
        <p:spPr/>
        <p:txBody>
          <a:bodyPr/>
          <a:lstStyle/>
          <a:p>
            <a:r>
              <a:rPr lang="en-US" dirty="0"/>
              <a:t>What do we do?</a:t>
            </a:r>
          </a:p>
        </p:txBody>
      </p:sp>
      <p:sp>
        <p:nvSpPr>
          <p:cNvPr id="3" name="Content Placeholder 2">
            <a:extLst>
              <a:ext uri="{FF2B5EF4-FFF2-40B4-BE49-F238E27FC236}">
                <a16:creationId xmlns:a16="http://schemas.microsoft.com/office/drawing/2014/main" id="{1087B8EB-9AAF-1D2A-1255-FA9DA870B8DC}"/>
              </a:ext>
            </a:extLst>
          </p:cNvPr>
          <p:cNvSpPr>
            <a:spLocks noGrp="1"/>
          </p:cNvSpPr>
          <p:nvPr>
            <p:ph idx="1"/>
          </p:nvPr>
        </p:nvSpPr>
        <p:spPr/>
        <p:txBody>
          <a:bodyPr/>
          <a:lstStyle/>
          <a:p>
            <a:r>
              <a:rPr lang="en-US" dirty="0"/>
              <a:t>CBT (rather unique skillset needed; pulmonary rehab has been counterproductive)</a:t>
            </a:r>
          </a:p>
          <a:p>
            <a:r>
              <a:rPr lang="en-US" dirty="0"/>
              <a:t>Downsize / decannulate tracheostomy? </a:t>
            </a:r>
          </a:p>
          <a:p>
            <a:r>
              <a:rPr lang="en-US" dirty="0"/>
              <a:t>Mepolizumab? (or higher dose pred &amp; antifungal) </a:t>
            </a:r>
          </a:p>
          <a:p>
            <a:r>
              <a:rPr lang="en-US" dirty="0"/>
              <a:t>Revisit tracheoplasty?</a:t>
            </a:r>
          </a:p>
        </p:txBody>
      </p:sp>
    </p:spTree>
    <p:extLst>
      <p:ext uri="{BB962C8B-B14F-4D97-AF65-F5344CB8AC3E}">
        <p14:creationId xmlns:p14="http://schemas.microsoft.com/office/powerpoint/2010/main" val="4069569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BE5B2-DD18-994E-34ED-F0DB291759CB}"/>
              </a:ext>
            </a:extLst>
          </p:cNvPr>
          <p:cNvSpPr>
            <a:spLocks noGrp="1"/>
          </p:cNvSpPr>
          <p:nvPr>
            <p:ph type="title"/>
          </p:nvPr>
        </p:nvSpPr>
        <p:spPr/>
        <p:txBody>
          <a:bodyPr>
            <a:normAutofit/>
          </a:bodyPr>
          <a:lstStyle/>
          <a:p>
            <a:r>
              <a:rPr lang="en-US" sz="2400" dirty="0"/>
              <a:t>Case: 60M Veteran from ID to establish in VA pulmonary clinic due to recurrent infections, tracheostomy, and dyspnea.</a:t>
            </a:r>
          </a:p>
        </p:txBody>
      </p:sp>
      <p:sp>
        <p:nvSpPr>
          <p:cNvPr id="3" name="Content Placeholder 2">
            <a:extLst>
              <a:ext uri="{FF2B5EF4-FFF2-40B4-BE49-F238E27FC236}">
                <a16:creationId xmlns:a16="http://schemas.microsoft.com/office/drawing/2014/main" id="{12D45D37-6F7B-329C-66E4-5CA5B615FDDA}"/>
              </a:ext>
            </a:extLst>
          </p:cNvPr>
          <p:cNvSpPr>
            <a:spLocks noGrp="1"/>
          </p:cNvSpPr>
          <p:nvPr>
            <p:ph idx="1"/>
          </p:nvPr>
        </p:nvSpPr>
        <p:spPr/>
        <p:txBody>
          <a:bodyPr>
            <a:normAutofit fontScale="92500" lnSpcReduction="10000"/>
          </a:bodyPr>
          <a:lstStyle/>
          <a:p>
            <a:r>
              <a:rPr lang="en-US" dirty="0"/>
              <a:t>Early 2010s – living in ID. Several admissions for respiratory failure. </a:t>
            </a:r>
          </a:p>
          <a:p>
            <a:r>
              <a:rPr lang="en-US" dirty="0"/>
              <a:t>2019 referred to National Jewish. Collapse and peri-respiratory arrest during pulmonary function tests. Intubated in PFT lab with reportedly normal respiratory mechanics immediately after. </a:t>
            </a:r>
          </a:p>
          <a:p>
            <a:r>
              <a:rPr lang="en-US" dirty="0"/>
              <a:t>Referred to U of U. Tracheostomy placed by local expert for laryngospasm (not noted on laryngoscope) </a:t>
            </a:r>
          </a:p>
          <a:p>
            <a:endParaRPr lang="en-US" dirty="0"/>
          </a:p>
          <a:p>
            <a:endParaRPr lang="en-US" dirty="0"/>
          </a:p>
          <a:p>
            <a:r>
              <a:rPr lang="en-US" dirty="0">
                <a:latin typeface="Helvetica" pitchFamily="2" charset="0"/>
              </a:rPr>
              <a:t>Ongoing dyspnea, coughing paroxysms after tracheostomy placed. </a:t>
            </a:r>
            <a:r>
              <a:rPr lang="en-US" dirty="0">
                <a:effectLst/>
                <a:latin typeface="Helvetica" pitchFamily="2" charset="0"/>
              </a:rPr>
              <a:t>“Airway inspected during forced expiration and coughing with mild dynamic airway collapse observed.”</a:t>
            </a:r>
          </a:p>
          <a:p>
            <a:endParaRPr lang="en-US" dirty="0"/>
          </a:p>
        </p:txBody>
      </p:sp>
      <p:pic>
        <p:nvPicPr>
          <p:cNvPr id="4" name="Picture 3">
            <a:extLst>
              <a:ext uri="{FF2B5EF4-FFF2-40B4-BE49-F238E27FC236}">
                <a16:creationId xmlns:a16="http://schemas.microsoft.com/office/drawing/2014/main" id="{73F7C8A4-984E-3636-72E4-399564F75499}"/>
              </a:ext>
            </a:extLst>
          </p:cNvPr>
          <p:cNvPicPr>
            <a:picLocks noChangeAspect="1"/>
          </p:cNvPicPr>
          <p:nvPr/>
        </p:nvPicPr>
        <p:blipFill>
          <a:blip r:embed="rId3"/>
          <a:stretch>
            <a:fillRect/>
          </a:stretch>
        </p:blipFill>
        <p:spPr>
          <a:xfrm>
            <a:off x="2474267" y="4131789"/>
            <a:ext cx="7040849" cy="786199"/>
          </a:xfrm>
          <a:prstGeom prst="rect">
            <a:avLst/>
          </a:prstGeom>
        </p:spPr>
      </p:pic>
    </p:spTree>
    <p:extLst>
      <p:ext uri="{BB962C8B-B14F-4D97-AF65-F5344CB8AC3E}">
        <p14:creationId xmlns:p14="http://schemas.microsoft.com/office/powerpoint/2010/main" val="1939162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BE5B2-DD18-994E-34ED-F0DB291759CB}"/>
              </a:ext>
            </a:extLst>
          </p:cNvPr>
          <p:cNvSpPr>
            <a:spLocks noGrp="1"/>
          </p:cNvSpPr>
          <p:nvPr>
            <p:ph type="title"/>
          </p:nvPr>
        </p:nvSpPr>
        <p:spPr/>
        <p:txBody>
          <a:bodyPr>
            <a:normAutofit/>
          </a:bodyPr>
          <a:lstStyle/>
          <a:p>
            <a:r>
              <a:rPr lang="en-US" sz="2400" dirty="0"/>
              <a:t>Case: 60M Veteran from ID to establish in VA pulmonary clinic due to recurrent infections, tracheostomy, and dyspnea.</a:t>
            </a:r>
          </a:p>
        </p:txBody>
      </p:sp>
      <p:sp>
        <p:nvSpPr>
          <p:cNvPr id="3" name="Content Placeholder 2">
            <a:extLst>
              <a:ext uri="{FF2B5EF4-FFF2-40B4-BE49-F238E27FC236}">
                <a16:creationId xmlns:a16="http://schemas.microsoft.com/office/drawing/2014/main" id="{12D45D37-6F7B-329C-66E4-5CA5B615FDDA}"/>
              </a:ext>
            </a:extLst>
          </p:cNvPr>
          <p:cNvSpPr>
            <a:spLocks noGrp="1"/>
          </p:cNvSpPr>
          <p:nvPr>
            <p:ph idx="1"/>
          </p:nvPr>
        </p:nvSpPr>
        <p:spPr/>
        <p:txBody>
          <a:bodyPr>
            <a:normAutofit lnSpcReduction="10000"/>
          </a:bodyPr>
          <a:lstStyle/>
          <a:p>
            <a:r>
              <a:rPr lang="en-US" dirty="0"/>
              <a:t>5/2021 Subsequent bronchoscopy reveals severe anterior-posterior trachea-bronchial collapse. TBM diagnosed</a:t>
            </a:r>
          </a:p>
          <a:p>
            <a:r>
              <a:rPr lang="en-US" dirty="0"/>
              <a:t>5-10/2021 – silicon Y-stent placed. Symptoms improve. </a:t>
            </a:r>
          </a:p>
          <a:p>
            <a:r>
              <a:rPr lang="en-US" dirty="0"/>
              <a:t>However, has recurrent episodes of mucus plugging in the Y-stent lead to severe, acute respiratory failure requiring intubation and therapeutic suctioning. </a:t>
            </a:r>
          </a:p>
          <a:p>
            <a:r>
              <a:rPr lang="en-US" dirty="0"/>
              <a:t>Y-sent has to be removed (9/2021)</a:t>
            </a:r>
          </a:p>
          <a:p>
            <a:r>
              <a:rPr lang="en-US" dirty="0"/>
              <a:t>Continues on BPAP through</a:t>
            </a:r>
          </a:p>
          <a:p>
            <a:pPr marL="0" indent="0">
              <a:buNone/>
            </a:pPr>
            <a:r>
              <a:rPr lang="en-US" dirty="0"/>
              <a:t>tracheostomy when at rest or </a:t>
            </a:r>
          </a:p>
          <a:p>
            <a:pPr marL="0" indent="0">
              <a:buNone/>
            </a:pPr>
            <a:r>
              <a:rPr lang="en-US" dirty="0"/>
              <a:t>asleep for ‘sleep apnea’ </a:t>
            </a:r>
          </a:p>
        </p:txBody>
      </p:sp>
      <p:pic>
        <p:nvPicPr>
          <p:cNvPr id="4" name="Picture 3">
            <a:extLst>
              <a:ext uri="{FF2B5EF4-FFF2-40B4-BE49-F238E27FC236}">
                <a16:creationId xmlns:a16="http://schemas.microsoft.com/office/drawing/2014/main" id="{91DDFF2E-CA55-C74C-1BF3-B4796C0D6745}"/>
              </a:ext>
            </a:extLst>
          </p:cNvPr>
          <p:cNvPicPr>
            <a:picLocks noChangeAspect="1"/>
          </p:cNvPicPr>
          <p:nvPr/>
        </p:nvPicPr>
        <p:blipFill>
          <a:blip r:embed="rId3"/>
          <a:stretch>
            <a:fillRect/>
          </a:stretch>
        </p:blipFill>
        <p:spPr>
          <a:xfrm>
            <a:off x="6516301" y="4161994"/>
            <a:ext cx="5333828" cy="2532823"/>
          </a:xfrm>
          <a:prstGeom prst="rect">
            <a:avLst/>
          </a:prstGeom>
        </p:spPr>
      </p:pic>
    </p:spTree>
    <p:extLst>
      <p:ext uri="{BB962C8B-B14F-4D97-AF65-F5344CB8AC3E}">
        <p14:creationId xmlns:p14="http://schemas.microsoft.com/office/powerpoint/2010/main" val="27168218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BE5B2-DD18-994E-34ED-F0DB291759CB}"/>
              </a:ext>
            </a:extLst>
          </p:cNvPr>
          <p:cNvSpPr>
            <a:spLocks noGrp="1"/>
          </p:cNvSpPr>
          <p:nvPr>
            <p:ph type="title"/>
          </p:nvPr>
        </p:nvSpPr>
        <p:spPr/>
        <p:txBody>
          <a:bodyPr>
            <a:normAutofit/>
          </a:bodyPr>
          <a:lstStyle/>
          <a:p>
            <a:r>
              <a:rPr lang="en-US" sz="2400" dirty="0"/>
              <a:t>Case: 60M Veteran from ID to establish in VA pulmonary clinic due to recurrent infections, tracheostomy, and dyspnea.</a:t>
            </a:r>
          </a:p>
        </p:txBody>
      </p:sp>
      <p:sp>
        <p:nvSpPr>
          <p:cNvPr id="3" name="Content Placeholder 2">
            <a:extLst>
              <a:ext uri="{FF2B5EF4-FFF2-40B4-BE49-F238E27FC236}">
                <a16:creationId xmlns:a16="http://schemas.microsoft.com/office/drawing/2014/main" id="{12D45D37-6F7B-329C-66E4-5CA5B615FDDA}"/>
              </a:ext>
            </a:extLst>
          </p:cNvPr>
          <p:cNvSpPr>
            <a:spLocks noGrp="1"/>
          </p:cNvSpPr>
          <p:nvPr>
            <p:ph idx="1"/>
          </p:nvPr>
        </p:nvSpPr>
        <p:spPr>
          <a:xfrm>
            <a:off x="838200" y="1825625"/>
            <a:ext cx="6625281" cy="4351338"/>
          </a:xfrm>
        </p:spPr>
        <p:txBody>
          <a:bodyPr>
            <a:normAutofit fontScale="85000" lnSpcReduction="10000"/>
          </a:bodyPr>
          <a:lstStyle/>
          <a:p>
            <a:r>
              <a:rPr lang="en-US" dirty="0"/>
              <a:t>Given occupational exposure and ’restrictive spirometry’, undergoes lung biopsy to evaluate for burn-pit lung</a:t>
            </a:r>
          </a:p>
          <a:p>
            <a:r>
              <a:rPr lang="en-US" dirty="0"/>
              <a:t>7/2017: Not acceptable/repeatable: TET, unable to obtain inspiratory loop.</a:t>
            </a:r>
          </a:p>
          <a:p>
            <a:r>
              <a:rPr lang="en-US" dirty="0"/>
              <a:t>Robotic LUL&amp;LLL Wedge Resection shows: ‘</a:t>
            </a:r>
            <a:r>
              <a:rPr lang="en-US" sz="1800" dirty="0">
                <a:effectLst/>
                <a:latin typeface="Calibri" panose="020F0502020204030204" pitchFamily="34" charset="0"/>
                <a:ea typeface="Times New Roman" panose="02020603050405020304" pitchFamily="18" charset="0"/>
              </a:rPr>
              <a:t>MILD CHRONIC BRONCHIOLITIS, SCATTERED INTRA-ALVEOLAR PIGMENTED MACROPHAGES, AND MODERATE TO FOCALLY SEVERE MYOINTIMAL THICKENING OF SMALL ARTERIES </a:t>
            </a:r>
            <a:r>
              <a:rPr lang="en-US" dirty="0"/>
              <a:t>’ Rare carbon-pigment deposition, rare hemosiderin-laden macrophages. No granulomas, no fibrosis or muscular hypertrophy. No evidence of constrictive bronchiolitis. No polarizable material </a:t>
            </a:r>
            <a:r>
              <a:rPr lang="en-US" dirty="0" err="1"/>
              <a:t>notded</a:t>
            </a:r>
            <a:r>
              <a:rPr lang="en-US" dirty="0"/>
              <a:t>. No cellular interstitial infiltrates. </a:t>
            </a:r>
          </a:p>
        </p:txBody>
      </p:sp>
      <p:pic>
        <p:nvPicPr>
          <p:cNvPr id="4" name="Picture 3">
            <a:extLst>
              <a:ext uri="{FF2B5EF4-FFF2-40B4-BE49-F238E27FC236}">
                <a16:creationId xmlns:a16="http://schemas.microsoft.com/office/drawing/2014/main" id="{C006F59F-1E16-E238-BDAE-47B1FBCF6D7C}"/>
              </a:ext>
            </a:extLst>
          </p:cNvPr>
          <p:cNvPicPr>
            <a:picLocks noChangeAspect="1"/>
          </p:cNvPicPr>
          <p:nvPr/>
        </p:nvPicPr>
        <p:blipFill>
          <a:blip r:embed="rId3"/>
          <a:stretch>
            <a:fillRect/>
          </a:stretch>
        </p:blipFill>
        <p:spPr>
          <a:xfrm>
            <a:off x="7685902" y="2470620"/>
            <a:ext cx="4337416" cy="2663739"/>
          </a:xfrm>
          <a:prstGeom prst="rect">
            <a:avLst/>
          </a:prstGeom>
        </p:spPr>
      </p:pic>
    </p:spTree>
    <p:extLst>
      <p:ext uri="{BB962C8B-B14F-4D97-AF65-F5344CB8AC3E}">
        <p14:creationId xmlns:p14="http://schemas.microsoft.com/office/powerpoint/2010/main" val="120286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BE5B2-DD18-994E-34ED-F0DB291759CB}"/>
              </a:ext>
            </a:extLst>
          </p:cNvPr>
          <p:cNvSpPr>
            <a:spLocks noGrp="1"/>
          </p:cNvSpPr>
          <p:nvPr>
            <p:ph type="title"/>
          </p:nvPr>
        </p:nvSpPr>
        <p:spPr/>
        <p:txBody>
          <a:bodyPr>
            <a:normAutofit/>
          </a:bodyPr>
          <a:lstStyle/>
          <a:p>
            <a:r>
              <a:rPr lang="en-US" sz="2400" dirty="0"/>
              <a:t>Case: 60M Veteran from ID to establish in VA pulmonary clinic due to recurrent infections, tracheostomy, and dyspnea.</a:t>
            </a:r>
          </a:p>
        </p:txBody>
      </p:sp>
      <p:sp>
        <p:nvSpPr>
          <p:cNvPr id="3" name="Content Placeholder 2">
            <a:extLst>
              <a:ext uri="{FF2B5EF4-FFF2-40B4-BE49-F238E27FC236}">
                <a16:creationId xmlns:a16="http://schemas.microsoft.com/office/drawing/2014/main" id="{12D45D37-6F7B-329C-66E4-5CA5B615FDDA}"/>
              </a:ext>
            </a:extLst>
          </p:cNvPr>
          <p:cNvSpPr>
            <a:spLocks noGrp="1"/>
          </p:cNvSpPr>
          <p:nvPr>
            <p:ph idx="1"/>
          </p:nvPr>
        </p:nvSpPr>
        <p:spPr/>
        <p:txBody>
          <a:bodyPr/>
          <a:lstStyle/>
          <a:p>
            <a:r>
              <a:rPr lang="en-US" dirty="0"/>
              <a:t>Continues to have copious mucus secretions requiring around the clock secretion suction (wakes up at night to suction). </a:t>
            </a:r>
          </a:p>
          <a:p>
            <a:r>
              <a:rPr lang="en-US" dirty="0"/>
              <a:t>Hospitalized for COVID respiratory failure and superimposed bacterial pneumonia. </a:t>
            </a:r>
          </a:p>
          <a:p>
            <a:pPr lvl="1"/>
            <a:r>
              <a:rPr lang="en-US" dirty="0"/>
              <a:t>Has grown </a:t>
            </a:r>
            <a:r>
              <a:rPr lang="en-US" dirty="0" err="1"/>
              <a:t>acinitobacter</a:t>
            </a:r>
            <a:r>
              <a:rPr lang="en-US" dirty="0"/>
              <a:t> (R to </a:t>
            </a:r>
            <a:r>
              <a:rPr lang="en-US" dirty="0" err="1"/>
              <a:t>zosyn</a:t>
            </a:r>
            <a:r>
              <a:rPr lang="en-US" dirty="0"/>
              <a:t>), Enterobacter (R to </a:t>
            </a:r>
            <a:r>
              <a:rPr lang="en-US" dirty="0" err="1"/>
              <a:t>unasyn</a:t>
            </a:r>
            <a:r>
              <a:rPr lang="en-US" dirty="0"/>
              <a:t>), </a:t>
            </a:r>
            <a:r>
              <a:rPr lang="en-US" dirty="0" err="1"/>
              <a:t>Psuedomonas</a:t>
            </a:r>
            <a:r>
              <a:rPr lang="en-US" dirty="0"/>
              <a:t> (non </a:t>
            </a:r>
            <a:r>
              <a:rPr lang="en-US" dirty="0" err="1"/>
              <a:t>aerogunosa</a:t>
            </a:r>
            <a:r>
              <a:rPr lang="en-US" dirty="0"/>
              <a:t>), </a:t>
            </a:r>
            <a:r>
              <a:rPr lang="en-US" dirty="0" err="1"/>
              <a:t>serratia</a:t>
            </a:r>
            <a:r>
              <a:rPr lang="en-US" dirty="0"/>
              <a:t> (R to CTX), aspergillus fumigatus,  </a:t>
            </a:r>
          </a:p>
          <a:p>
            <a:pPr lvl="1"/>
            <a:r>
              <a:rPr lang="en-US" dirty="0"/>
              <a:t>Recurrent antibiotic course as outpatient through PICC – ertapenem, micafungin 4-6 weeks. </a:t>
            </a:r>
          </a:p>
          <a:p>
            <a:pPr lvl="1"/>
            <a:r>
              <a:rPr lang="en-US" dirty="0"/>
              <a:t>Steroid dependent, 10mg daily but q1-2 month 40mg prednisone courses for exacerbations. </a:t>
            </a:r>
          </a:p>
          <a:p>
            <a:pPr lvl="1"/>
            <a:r>
              <a:rPr lang="en-US" dirty="0"/>
              <a:t>These have not helped. </a:t>
            </a:r>
          </a:p>
        </p:txBody>
      </p:sp>
    </p:spTree>
    <p:extLst>
      <p:ext uri="{BB962C8B-B14F-4D97-AF65-F5344CB8AC3E}">
        <p14:creationId xmlns:p14="http://schemas.microsoft.com/office/powerpoint/2010/main" val="32244476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BE5B2-DD18-994E-34ED-F0DB291759CB}"/>
              </a:ext>
            </a:extLst>
          </p:cNvPr>
          <p:cNvSpPr>
            <a:spLocks noGrp="1"/>
          </p:cNvSpPr>
          <p:nvPr>
            <p:ph type="title"/>
          </p:nvPr>
        </p:nvSpPr>
        <p:spPr/>
        <p:txBody>
          <a:bodyPr>
            <a:normAutofit/>
          </a:bodyPr>
          <a:lstStyle/>
          <a:p>
            <a:r>
              <a:rPr lang="en-US" sz="2400" dirty="0"/>
              <a:t>Case: 60M Veteran from ID to establish in VA pulmonary clinic due to recurrent infections, tracheostomy, and dyspnea.</a:t>
            </a:r>
          </a:p>
        </p:txBody>
      </p:sp>
      <p:sp>
        <p:nvSpPr>
          <p:cNvPr id="3" name="Content Placeholder 2">
            <a:extLst>
              <a:ext uri="{FF2B5EF4-FFF2-40B4-BE49-F238E27FC236}">
                <a16:creationId xmlns:a16="http://schemas.microsoft.com/office/drawing/2014/main" id="{12D45D37-6F7B-329C-66E4-5CA5B615FDDA}"/>
              </a:ext>
            </a:extLst>
          </p:cNvPr>
          <p:cNvSpPr>
            <a:spLocks noGrp="1"/>
          </p:cNvSpPr>
          <p:nvPr>
            <p:ph idx="1"/>
          </p:nvPr>
        </p:nvSpPr>
        <p:spPr/>
        <p:txBody>
          <a:bodyPr/>
          <a:lstStyle/>
          <a:p>
            <a:r>
              <a:rPr lang="en-US" dirty="0"/>
              <a:t>9/2021 Consultation with thoracic surgeons re: tracheal reconstruction</a:t>
            </a:r>
          </a:p>
          <a:p>
            <a:r>
              <a:rPr lang="en-US" dirty="0"/>
              <a:t>High risk surgery given recurrent pulmonary infections, high risk for peri-operative respiratory failure. </a:t>
            </a:r>
          </a:p>
          <a:p>
            <a:pPr lvl="1"/>
            <a:r>
              <a:rPr lang="en-US" dirty="0"/>
              <a:t>‘</a:t>
            </a:r>
            <a:r>
              <a:rPr lang="en-US" dirty="0">
                <a:effectLst/>
                <a:latin typeface="Helvetica" pitchFamily="2" charset="0"/>
              </a:rPr>
              <a:t>Would like for XXX to have a good 6 months with stability: improvement and no hospitalizations and then discuss proceeding with surgical intervention.’</a:t>
            </a:r>
            <a:endParaRPr lang="en-US" dirty="0"/>
          </a:p>
          <a:p>
            <a:r>
              <a:rPr lang="en-US" dirty="0"/>
              <a:t>After discussing risks of harms and chance of benefit, opts against</a:t>
            </a:r>
          </a:p>
        </p:txBody>
      </p:sp>
    </p:spTree>
    <p:extLst>
      <p:ext uri="{BB962C8B-B14F-4D97-AF65-F5344CB8AC3E}">
        <p14:creationId xmlns:p14="http://schemas.microsoft.com/office/powerpoint/2010/main" val="762479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83F41-D7CB-F804-A066-60A183DB2A15}"/>
              </a:ext>
            </a:extLst>
          </p:cNvPr>
          <p:cNvSpPr>
            <a:spLocks noGrp="1"/>
          </p:cNvSpPr>
          <p:nvPr>
            <p:ph type="title"/>
          </p:nvPr>
        </p:nvSpPr>
        <p:spPr/>
        <p:txBody>
          <a:bodyPr/>
          <a:lstStyle/>
          <a:p>
            <a:r>
              <a:rPr lang="en-US" dirty="0"/>
              <a:t>Other past medical history</a:t>
            </a:r>
          </a:p>
        </p:txBody>
      </p:sp>
      <p:sp>
        <p:nvSpPr>
          <p:cNvPr id="3" name="Content Placeholder 2">
            <a:extLst>
              <a:ext uri="{FF2B5EF4-FFF2-40B4-BE49-F238E27FC236}">
                <a16:creationId xmlns:a16="http://schemas.microsoft.com/office/drawing/2014/main" id="{DFF0F281-7A7A-FFE3-9E06-60BDFAE90B65}"/>
              </a:ext>
            </a:extLst>
          </p:cNvPr>
          <p:cNvSpPr>
            <a:spLocks noGrp="1"/>
          </p:cNvSpPr>
          <p:nvPr>
            <p:ph idx="1"/>
          </p:nvPr>
        </p:nvSpPr>
        <p:spPr/>
        <p:txBody>
          <a:bodyPr/>
          <a:lstStyle/>
          <a:p>
            <a:r>
              <a:rPr lang="en-US" dirty="0"/>
              <a:t>PMHx: severe PTSD. ‘</a:t>
            </a:r>
            <a:r>
              <a:rPr lang="en-US" dirty="0" err="1"/>
              <a:t>HFpEF</a:t>
            </a:r>
            <a:r>
              <a:rPr lang="en-US" dirty="0"/>
              <a:t>’, paroxysmal </a:t>
            </a:r>
            <a:r>
              <a:rPr lang="en-US" dirty="0" err="1"/>
              <a:t>AFib</a:t>
            </a:r>
            <a:r>
              <a:rPr lang="en-US" dirty="0"/>
              <a:t>, GERD, </a:t>
            </a:r>
            <a:r>
              <a:rPr lang="en-US" dirty="0" err="1"/>
              <a:t>Hypothyr</a:t>
            </a:r>
            <a:endParaRPr lang="en-US" dirty="0"/>
          </a:p>
          <a:p>
            <a:r>
              <a:rPr lang="en-US" dirty="0"/>
              <a:t>Surgical history: Surgical tracheostomy 2019, surgical lung biopsy 2020, AF ablation 2014. Thyroidectomy 2014 (apparently due to concern for tracheal compression), Neck Fusion C6-7 (2014)</a:t>
            </a:r>
          </a:p>
          <a:p>
            <a:r>
              <a:rPr lang="en-US" dirty="0"/>
              <a:t>Meds: roflumilast, triple inhalers, 9% saline, anti-histamine, clonazepam for anxiety, flecainide, apixaban, torsemide, omeprazole, spironolactone, </a:t>
            </a:r>
            <a:r>
              <a:rPr lang="en-US" dirty="0" err="1"/>
              <a:t>amitiptylene</a:t>
            </a:r>
            <a:r>
              <a:rPr lang="en-US" dirty="0"/>
              <a:t>, LT4</a:t>
            </a:r>
          </a:p>
          <a:p>
            <a:r>
              <a:rPr lang="en-US" dirty="0"/>
              <a:t>Social: lives in rural ID w/ girlfriend. Medically retired. Lifetime nonsmoker / non-vaper. </a:t>
            </a:r>
          </a:p>
          <a:p>
            <a:endParaRPr lang="en-US" dirty="0"/>
          </a:p>
          <a:p>
            <a:endParaRPr lang="en-US" dirty="0"/>
          </a:p>
        </p:txBody>
      </p:sp>
    </p:spTree>
    <p:extLst>
      <p:ext uri="{BB962C8B-B14F-4D97-AF65-F5344CB8AC3E}">
        <p14:creationId xmlns:p14="http://schemas.microsoft.com/office/powerpoint/2010/main" val="2066994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F9D7C-E653-998E-5AD4-6B9F07BE73DA}"/>
              </a:ext>
            </a:extLst>
          </p:cNvPr>
          <p:cNvSpPr>
            <a:spLocks noGrp="1"/>
          </p:cNvSpPr>
          <p:nvPr>
            <p:ph type="title"/>
          </p:nvPr>
        </p:nvSpPr>
        <p:spPr/>
        <p:txBody>
          <a:bodyPr/>
          <a:lstStyle/>
          <a:p>
            <a:r>
              <a:rPr lang="en-US" dirty="0"/>
              <a:t>Exam:</a:t>
            </a:r>
          </a:p>
        </p:txBody>
      </p:sp>
      <p:sp>
        <p:nvSpPr>
          <p:cNvPr id="3" name="Content Placeholder 2">
            <a:extLst>
              <a:ext uri="{FF2B5EF4-FFF2-40B4-BE49-F238E27FC236}">
                <a16:creationId xmlns:a16="http://schemas.microsoft.com/office/drawing/2014/main" id="{D970F088-B029-47AF-CE3B-AA65493B6A14}"/>
              </a:ext>
            </a:extLst>
          </p:cNvPr>
          <p:cNvSpPr>
            <a:spLocks noGrp="1"/>
          </p:cNvSpPr>
          <p:nvPr>
            <p:ph idx="1"/>
          </p:nvPr>
        </p:nvSpPr>
        <p:spPr/>
        <p:txBody>
          <a:bodyPr/>
          <a:lstStyle/>
          <a:p>
            <a:r>
              <a:rPr lang="en-US" dirty="0"/>
              <a:t>BMI 40</a:t>
            </a:r>
          </a:p>
          <a:p>
            <a:r>
              <a:rPr lang="en-US" dirty="0"/>
              <a:t>8-0 uncuffed XLT trach in place. Able to speak in full sentences with occlusion of the tracheostomy. BPAP adapter fits well. Using humidified trach mask (via AIRVO). Whitish sputum suctioned. Mild purulent material at stoma</a:t>
            </a:r>
          </a:p>
          <a:p>
            <a:r>
              <a:rPr lang="en-US" dirty="0"/>
              <a:t>Regular rhythm without murmurs. Appears euvolemic.</a:t>
            </a:r>
          </a:p>
          <a:p>
            <a:r>
              <a:rPr lang="en-US" dirty="0"/>
              <a:t>Tachypneic (RR 40-60). 2-3 word dyspnea. ‘Guppy breathing’</a:t>
            </a:r>
          </a:p>
          <a:p>
            <a:r>
              <a:rPr lang="en-US" dirty="0"/>
              <a:t>Absolutely cannot lie flatter than 30 degrees, regardless whether on BPAP.</a:t>
            </a:r>
          </a:p>
        </p:txBody>
      </p:sp>
    </p:spTree>
    <p:extLst>
      <p:ext uri="{BB962C8B-B14F-4D97-AF65-F5344CB8AC3E}">
        <p14:creationId xmlns:p14="http://schemas.microsoft.com/office/powerpoint/2010/main" val="21777003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349</TotalTime>
  <Words>2208</Words>
  <Application>Microsoft Macintosh PowerPoint</Application>
  <PresentationFormat>Widescreen</PresentationFormat>
  <Paragraphs>195</Paragraphs>
  <Slides>26</Slides>
  <Notes>13</Notes>
  <HiddenSlides>1</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Calibri Light</vt:lpstr>
      <vt:lpstr>Helvetica</vt:lpstr>
      <vt:lpstr>Helvetica Neue</vt:lpstr>
      <vt:lpstr>Office Theme</vt:lpstr>
      <vt:lpstr>The Harder You Try….</vt:lpstr>
      <vt:lpstr>Case: 60M Veteran from ID to establish in VA pulmonary clinic due to recurrent infections, tracheostomy, and dyspnea.</vt:lpstr>
      <vt:lpstr>Case: 60M Veteran from ID to establish in VA pulmonary clinic due to recurrent infections, tracheostomy, and dyspnea.</vt:lpstr>
      <vt:lpstr>Case: 60M Veteran from ID to establish in VA pulmonary clinic due to recurrent infections, tracheostomy, and dyspnea.</vt:lpstr>
      <vt:lpstr>Case: 60M Veteran from ID to establish in VA pulmonary clinic due to recurrent infections, tracheostomy, and dyspnea.</vt:lpstr>
      <vt:lpstr>Case: 60M Veteran from ID to establish in VA pulmonary clinic due to recurrent infections, tracheostomy, and dyspnea.</vt:lpstr>
      <vt:lpstr>Case: 60M Veteran from ID to establish in VA pulmonary clinic due to recurrent infections, tracheostomy, and dyspnea.</vt:lpstr>
      <vt:lpstr>Other past medical history</vt:lpstr>
      <vt:lpstr>Exam:</vt:lpstr>
      <vt:lpstr>Workup:</vt:lpstr>
      <vt:lpstr>Serologic Testing</vt:lpstr>
      <vt:lpstr>Physiologic Testing: </vt:lpstr>
      <vt:lpstr>Physiologic Testing: Precedex, Seated +30</vt:lpstr>
      <vt:lpstr>Physiologic Testing: Precedex, Supine</vt:lpstr>
      <vt:lpstr>PowerPoint Presentation</vt:lpstr>
      <vt:lpstr>Is this sleep apnea?</vt:lpstr>
      <vt:lpstr>Re: laryngospasm and tracheostomy? </vt:lpstr>
      <vt:lpstr>Graham J. Annals of PGR (2022)</vt:lpstr>
      <vt:lpstr>Why Orthopnea?</vt:lpstr>
      <vt:lpstr>Why Orthopnea?</vt:lpstr>
      <vt:lpstr>Air Hunger: Risk of PTSD?</vt:lpstr>
      <vt:lpstr>Does Starling Explain This?</vt:lpstr>
      <vt:lpstr>Negative effort dependence</vt:lpstr>
      <vt:lpstr>Why ‘Guppy Breathing’</vt:lpstr>
      <vt:lpstr>Why Torsemide?</vt:lpstr>
      <vt:lpstr>What do we do?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Harder You Try….</dc:title>
  <dc:creator>BRIAN LOCKE</dc:creator>
  <cp:lastModifiedBy>Brian Locke</cp:lastModifiedBy>
  <cp:revision>6</cp:revision>
  <dcterms:created xsi:type="dcterms:W3CDTF">2022-10-20T13:49:52Z</dcterms:created>
  <dcterms:modified xsi:type="dcterms:W3CDTF">2025-09-01T23:40:49Z</dcterms:modified>
</cp:coreProperties>
</file>

<file path=docProps/thumbnail.jpeg>
</file>